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1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charts/chart2.xml" ContentType="application/vnd.openxmlformats-officedocument.drawingml.chart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4"/>
  </p:sldMasterIdLst>
  <p:notesMasterIdLst>
    <p:notesMasterId r:id="rId15"/>
  </p:notesMasterIdLst>
  <p:handoutMasterIdLst>
    <p:handoutMasterId r:id="rId16"/>
  </p:handoutMasterIdLst>
  <p:sldIdLst>
    <p:sldId id="263" r:id="rId5"/>
    <p:sldId id="299" r:id="rId6"/>
    <p:sldId id="353" r:id="rId7"/>
    <p:sldId id="346" r:id="rId8"/>
    <p:sldId id="366" r:id="rId9"/>
    <p:sldId id="351" r:id="rId10"/>
    <p:sldId id="357" r:id="rId11"/>
    <p:sldId id="363" r:id="rId12"/>
    <p:sldId id="361" r:id="rId13"/>
    <p:sldId id="260" r:id="rId14"/>
  </p:sldIdLst>
  <p:sldSz cx="9906000" cy="6858000" type="A4"/>
  <p:notesSz cx="7099300" cy="10234613"/>
  <p:defaultTextStyle>
    <a:defPPr>
      <a:defRPr lang="ru-RU"/>
    </a:defPPr>
    <a:lvl1pPr marL="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8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45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92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40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222" userDrawn="1">
          <p15:clr>
            <a:srgbClr val="A4A3A4"/>
          </p15:clr>
        </p15:guide>
        <p15:guide id="2" pos="2236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2233C"/>
    <a:srgbClr val="F6CAD0"/>
    <a:srgbClr val="F2B1B1"/>
    <a:srgbClr val="C09200"/>
    <a:srgbClr val="666699"/>
    <a:srgbClr val="DF2121"/>
    <a:srgbClr val="F0A2AD"/>
    <a:srgbClr val="3399FF"/>
    <a:srgbClr val="E4E4E4"/>
    <a:srgbClr val="F4BA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2" autoAdjust="0"/>
    <p:restoredTop sz="88423" autoAdjust="0"/>
  </p:normalViewPr>
  <p:slideViewPr>
    <p:cSldViewPr>
      <p:cViewPr>
        <p:scale>
          <a:sx n="40" d="100"/>
          <a:sy n="40" d="100"/>
        </p:scale>
        <p:origin x="-1206" y="-474"/>
      </p:cViewPr>
      <p:guideLst>
        <p:guide orient="horz" pos="2160"/>
        <p:guide pos="312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79" d="100"/>
          <a:sy n="79" d="100"/>
        </p:scale>
        <p:origin x="-3942" y="-90"/>
      </p:cViewPr>
      <p:guideLst>
        <p:guide orient="horz" pos="3222"/>
        <p:guide pos="223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3.3310793672893968E-2"/>
          <c:y val="0.17686073361730162"/>
          <c:w val="0.42993186029840069"/>
          <c:h val="0.81245888872860761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Практика студентов СПО</c:v>
                </c:pt>
              </c:strCache>
            </c:strRef>
          </c:tx>
          <c:spPr>
            <a:ln w="3175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F6CAD0"/>
              </a:solidFill>
              <a:ln w="3175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F28A-47C0-93EF-57215E720F2B}"/>
              </c:ext>
            </c:extLst>
          </c:dPt>
          <c:dPt>
            <c:idx val="1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 w="3175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28A-47C0-93EF-57215E720F2B}"/>
              </c:ext>
            </c:extLst>
          </c:dPt>
          <c:dPt>
            <c:idx val="2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ln w="3175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28A-47C0-93EF-57215E720F2B}"/>
              </c:ext>
            </c:extLst>
          </c:dPt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rgbClr val="D2233C"/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accent1">
                          <a:lumMod val="50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400" b="0" i="0" u="none" strike="noStrike" kern="1200" baseline="0">
                      <a:solidFill>
                        <a:schemeClr val="accent6">
                          <a:lumMod val="50000"/>
                        </a:schemeClr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bg1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Лист1!$A$2:$A$4</c:f>
              <c:strCache>
                <c:ptCount val="3"/>
                <c:pt idx="0">
                  <c:v>Когалымский политехнический колледж</c:v>
                </c:pt>
                <c:pt idx="1">
                  <c:v>Лангепасский политехнический колледж</c:v>
                </c:pt>
                <c:pt idx="2">
                  <c:v>Урайский подитехнический колледж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131</c:v>
                </c:pt>
                <c:pt idx="1">
                  <c:v>173</c:v>
                </c:pt>
                <c:pt idx="2">
                  <c:v>81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28A-47C0-93EF-57215E720F2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75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1551587795585752"/>
          <c:y val="0.52848929546258538"/>
          <c:w val="0.46078108415455649"/>
          <c:h val="0.3779567050036803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"/>
          <c:w val="0.98354305940215192"/>
          <c:h val="0.810328403227064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Рабочие профессии</c:v>
                </c:pt>
              </c:strCache>
            </c:strRef>
          </c:tx>
          <c:spPr>
            <a:solidFill>
              <a:srgbClr val="F6CAD0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D2233C"/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D2233C"/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200" b="0" i="0" u="none" strike="noStrike" kern="1200" baseline="0">
                      <a:solidFill>
                        <a:srgbClr val="D2233C"/>
                      </a:solidFill>
                      <a:latin typeface="Arial Black" panose="020B0A0402010202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Лангепасский политехничекий колледж</c:v>
                </c:pt>
                <c:pt idx="1">
                  <c:v>Урайский политехнический колледж</c:v>
                </c:pt>
                <c:pt idx="2">
                  <c:v>Когалымский политехнический колледж</c:v>
                </c:pt>
              </c:strCache>
            </c:strRef>
          </c:cat>
          <c:val>
            <c:numRef>
              <c:f>Лист1!$B$2:$D$2</c:f>
              <c:numCache>
                <c:formatCode>General</c:formatCode>
                <c:ptCount val="3"/>
                <c:pt idx="0">
                  <c:v>81</c:v>
                </c:pt>
                <c:pt idx="1">
                  <c:v>58</c:v>
                </c:pt>
                <c:pt idx="2">
                  <c:v>176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8EC-4456-9481-B2C1BC73C61A}"/>
            </c:ext>
          </c:extLst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КЦН рабочих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ru-RU" sz="1200" b="0" i="0" u="none" strike="noStrike" kern="1200" baseline="0">
                    <a:solidFill>
                      <a:schemeClr val="accent1">
                        <a:lumMod val="50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Лангепасский политехничекий колледж</c:v>
                </c:pt>
                <c:pt idx="1">
                  <c:v>Урайский политехнический колледж</c:v>
                </c:pt>
                <c:pt idx="2">
                  <c:v>Когалымский политехнический колледж</c:v>
                </c:pt>
              </c:strCache>
            </c:strRef>
          </c:cat>
          <c:val>
            <c:numRef>
              <c:f>Лист1!$B$3:$D$3</c:f>
              <c:numCache>
                <c:formatCode>General</c:formatCode>
                <c:ptCount val="3"/>
                <c:pt idx="0">
                  <c:v>1732</c:v>
                </c:pt>
                <c:pt idx="1">
                  <c:v>470</c:v>
                </c:pt>
                <c:pt idx="2">
                  <c:v>2094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8EC-4456-9481-B2C1BC73C61A}"/>
            </c:ext>
          </c:extLst>
        </c:ser>
        <c:ser>
          <c:idx val="2"/>
          <c:order val="2"/>
          <c:tx>
            <c:strRef>
              <c:f>Лист1!$A$4</c:f>
              <c:strCache>
                <c:ptCount val="1"/>
                <c:pt idx="0">
                  <c:v>КЦН ИТР</c:v>
                </c:pt>
              </c:strCache>
            </c:strRef>
          </c:tx>
          <c:spPr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accent6">
                        <a:lumMod val="50000"/>
                      </a:schemeClr>
                    </a:solidFill>
                    <a:latin typeface="Arial Black" panose="020B0A0402010202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Лист1!$B$1:$D$1</c:f>
              <c:strCache>
                <c:ptCount val="3"/>
                <c:pt idx="0">
                  <c:v>Лангепасский политехничекий колледж</c:v>
                </c:pt>
                <c:pt idx="1">
                  <c:v>Урайский политехнический колледж</c:v>
                </c:pt>
                <c:pt idx="2">
                  <c:v>Когалымский политехнический колледж</c:v>
                </c:pt>
              </c:strCache>
            </c:strRef>
          </c:cat>
          <c:val>
            <c:numRef>
              <c:f>Лист1!$B$4:$D$4</c:f>
              <c:numCache>
                <c:formatCode>General</c:formatCode>
                <c:ptCount val="3"/>
                <c:pt idx="0">
                  <c:v>1129</c:v>
                </c:pt>
                <c:pt idx="1">
                  <c:v>767</c:v>
                </c:pt>
                <c:pt idx="2">
                  <c:v>2254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08EC-4456-9481-B2C1BC73C61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50"/>
        <c:axId val="107923328"/>
        <c:axId val="107924864"/>
      </c:barChart>
      <c:catAx>
        <c:axId val="107923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1" i="0" u="none" strike="noStrike" kern="1200" cap="all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ru-RU"/>
          </a:p>
        </c:txPr>
        <c:crossAx val="107924864"/>
        <c:crosses val="autoZero"/>
        <c:auto val="1"/>
        <c:lblAlgn val="ctr"/>
        <c:lblOffset val="100"/>
        <c:noMultiLvlLbl val="0"/>
      </c:catAx>
      <c:valAx>
        <c:axId val="10792486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07923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3611782242487634"/>
          <c:y val="0.91345435613537029"/>
          <c:w val="0.55077512554758734"/>
          <c:h val="6.403041506026517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tx1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137" cy="512304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4020506" y="0"/>
            <a:ext cx="3077137" cy="512304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FB697BA6-2827-41F6-8F17-2AE400D99549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720674"/>
            <a:ext cx="3077137" cy="512304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4020506" y="9720674"/>
            <a:ext cx="3077137" cy="512304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023829A0-1E3F-412F-B938-C4B003012A5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279504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137" cy="512304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4020506" y="0"/>
            <a:ext cx="3077137" cy="512304"/>
          </a:xfrm>
          <a:prstGeom prst="rect">
            <a:avLst/>
          </a:prstGeom>
        </p:spPr>
        <p:txBody>
          <a:bodyPr vert="horz" lIns="94759" tIns="47380" rIns="94759" bIns="47380" rtlCol="0"/>
          <a:lstStyle>
            <a:lvl1pPr algn="r">
              <a:defRPr sz="1200"/>
            </a:lvl1pPr>
          </a:lstStyle>
          <a:p>
            <a:fld id="{DE16000A-C007-47A6-8052-20BC353FD599}" type="datetimeFigureOut">
              <a:rPr lang="ru-RU" smtClean="0"/>
              <a:t>29.05.2018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766763"/>
            <a:ext cx="5543550" cy="3838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59" tIns="47380" rIns="94759" bIns="4738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709600" y="4861155"/>
            <a:ext cx="5680103" cy="4605822"/>
          </a:xfrm>
          <a:prstGeom prst="rect">
            <a:avLst/>
          </a:prstGeom>
        </p:spPr>
        <p:txBody>
          <a:bodyPr vert="horz" lIns="94759" tIns="47380" rIns="94759" bIns="4738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720674"/>
            <a:ext cx="3077137" cy="512304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4020506" y="9720674"/>
            <a:ext cx="3077137" cy="512304"/>
          </a:xfrm>
          <a:prstGeom prst="rect">
            <a:avLst/>
          </a:prstGeom>
        </p:spPr>
        <p:txBody>
          <a:bodyPr vert="horz" lIns="94759" tIns="47380" rIns="94759" bIns="47380" rtlCol="0" anchor="b"/>
          <a:lstStyle>
            <a:lvl1pPr algn="r">
              <a:defRPr sz="1200"/>
            </a:lvl1pPr>
          </a:lstStyle>
          <a:p>
            <a:fld id="{F2D8DA8F-D50D-4365-A467-28E09F6EABA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41245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3375" y="152400"/>
            <a:ext cx="6432550" cy="4452938"/>
          </a:xfrm>
        </p:spPr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8DA8F-D50D-4365-A467-28E09F6EABAF}" type="slidenum">
              <a:rPr lang="ru-RU" smtClean="0"/>
              <a:pPr/>
              <a:t>0</a:t>
            </a:fld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11"/>
          </p:nvPr>
        </p:nvSpPr>
        <p:spPr>
          <a:xfrm>
            <a:off x="291799" y="4861154"/>
            <a:ext cx="6515704" cy="5081114"/>
          </a:xfrm>
        </p:spPr>
        <p:txBody>
          <a:bodyPr vert="horz" lIns="94759" tIns="47380" rIns="94759" bIns="47380" rtlCol="0"/>
          <a:lstStyle/>
          <a:p>
            <a:pPr indent="373068" algn="just" eaLnBrk="0" fontAlgn="base" hangingPunct="0">
              <a:spcAft>
                <a:spcPts val="622"/>
              </a:spcAft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07498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1788" y="279400"/>
            <a:ext cx="6435725" cy="4454525"/>
          </a:xfrm>
        </p:spPr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8DA8F-D50D-4365-A467-28E09F6EABAF}" type="slidenum">
              <a:rPr lang="ru-RU" smtClean="0"/>
              <a:t>9</a:t>
            </a:fld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11"/>
          </p:nvPr>
        </p:nvSpPr>
        <p:spPr>
          <a:xfrm>
            <a:off x="291799" y="4861154"/>
            <a:ext cx="6515704" cy="5006883"/>
          </a:xfrm>
        </p:spPr>
        <p:txBody>
          <a:bodyPr vert="horz" lIns="94759" tIns="47380" rIns="94759" bIns="47380" rtlCol="0"/>
          <a:lstStyle/>
          <a:p>
            <a:pPr indent="373068" algn="just">
              <a:spcAft>
                <a:spcPts val="622"/>
              </a:spcAft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84416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3375" y="153988"/>
            <a:ext cx="6432550" cy="4452937"/>
          </a:xfrm>
        </p:spPr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8DA8F-D50D-4365-A467-28E09F6EABAF}" type="slidenum">
              <a:rPr lang="ru-RU" smtClean="0"/>
              <a:t>1</a:t>
            </a:fld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11"/>
          </p:nvPr>
        </p:nvSpPr>
        <p:spPr>
          <a:xfrm>
            <a:off x="291799" y="4861154"/>
            <a:ext cx="6566788" cy="5081114"/>
          </a:xfrm>
        </p:spPr>
        <p:txBody>
          <a:bodyPr/>
          <a:lstStyle/>
          <a:p>
            <a:pPr indent="373068" algn="just" eaLnBrk="0" fontAlgn="base" hangingPunct="0">
              <a:spcAft>
                <a:spcPts val="622"/>
              </a:spcAft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14660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33375" y="153988"/>
            <a:ext cx="6432550" cy="4452937"/>
          </a:xfrm>
        </p:spPr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8DA8F-D50D-4365-A467-28E09F6EABAF}" type="slidenum">
              <a:rPr lang="ru-RU" smtClean="0"/>
              <a:t>2</a:t>
            </a:fld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11"/>
          </p:nvPr>
        </p:nvSpPr>
        <p:spPr>
          <a:xfrm>
            <a:off x="291799" y="4746155"/>
            <a:ext cx="6515704" cy="4720822"/>
          </a:xfrm>
        </p:spPr>
        <p:txBody>
          <a:bodyPr/>
          <a:lstStyle/>
          <a:p>
            <a:pPr indent="373068" algn="just"/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73220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58775" y="293688"/>
            <a:ext cx="6429375" cy="4451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315916" y="4861154"/>
            <a:ext cx="6514529" cy="5081114"/>
          </a:xfrm>
        </p:spPr>
        <p:txBody>
          <a:bodyPr/>
          <a:lstStyle/>
          <a:p>
            <a:pPr indent="373068" algn="just">
              <a:spcAft>
                <a:spcPts val="622"/>
              </a:spcAft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4F52D-A08D-4098-9CBB-5A12762742B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41566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55600" y="217488"/>
            <a:ext cx="6435725" cy="4454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315916" y="4861154"/>
            <a:ext cx="6514529" cy="5006883"/>
          </a:xfrm>
        </p:spPr>
        <p:txBody>
          <a:bodyPr/>
          <a:lstStyle/>
          <a:p>
            <a:pPr indent="373068" algn="just">
              <a:spcAft>
                <a:spcPts val="622"/>
              </a:spcAft>
              <a:defRPr/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4F52D-A08D-4098-9CBB-5A12762742B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41943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282575" y="292100"/>
            <a:ext cx="6430963" cy="4452938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240713" y="4861154"/>
            <a:ext cx="6514529" cy="5081114"/>
          </a:xfrm>
        </p:spPr>
        <p:txBody>
          <a:bodyPr/>
          <a:lstStyle/>
          <a:p>
            <a:pPr indent="373068" algn="just" eaLnBrk="0" fontAlgn="base" hangingPunct="0">
              <a:spcAft>
                <a:spcPts val="622"/>
              </a:spcAft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8DA8F-D50D-4365-A467-28E09F6EABA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7252682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58775" y="293688"/>
            <a:ext cx="6429375" cy="4451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315916" y="4861154"/>
            <a:ext cx="6514529" cy="5006883"/>
          </a:xfrm>
        </p:spPr>
        <p:txBody>
          <a:bodyPr/>
          <a:lstStyle/>
          <a:p>
            <a:pPr indent="373068" algn="just">
              <a:spcAft>
                <a:spcPts val="622"/>
              </a:spcAft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BC4F52D-A08D-4098-9CBB-5A12762742B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258508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58775" y="293688"/>
            <a:ext cx="6429375" cy="445135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315916" y="4861154"/>
            <a:ext cx="6514529" cy="5081114"/>
          </a:xfrm>
        </p:spPr>
        <p:txBody>
          <a:bodyPr/>
          <a:lstStyle/>
          <a:p>
            <a:pPr indent="373068" algn="just">
              <a:spcAft>
                <a:spcPts val="622"/>
              </a:spcAft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8DA8F-D50D-4365-A467-28E09F6EABA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49664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55600" y="217488"/>
            <a:ext cx="6435725" cy="44545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>
          <a:xfrm>
            <a:off x="315916" y="4861154"/>
            <a:ext cx="6514529" cy="5006883"/>
          </a:xfrm>
        </p:spPr>
        <p:txBody>
          <a:bodyPr/>
          <a:lstStyle/>
          <a:p>
            <a:pPr indent="373068" algn="just">
              <a:spcAft>
                <a:spcPts val="622"/>
              </a:spcAft>
            </a:pPr>
            <a:endParaRPr lang="ru-RU" sz="15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8DA8F-D50D-4365-A467-28E09F6EABA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83300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Титульный слайд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hasCustomPrompt="1"/>
          </p:nvPr>
        </p:nvSpPr>
        <p:spPr>
          <a:xfrm>
            <a:off x="848544" y="2348880"/>
            <a:ext cx="8420100" cy="1470025"/>
          </a:xfrm>
        </p:spPr>
        <p:txBody>
          <a:bodyPr>
            <a:noAutofit/>
          </a:bodyPr>
          <a:lstStyle>
            <a:lvl1pPr algn="l">
              <a:defRPr sz="48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ТЕМА</a:t>
            </a:r>
            <a:br>
              <a:rPr lang="ru-RU" dirty="0"/>
            </a:br>
            <a:r>
              <a:rPr lang="ru-RU" dirty="0"/>
              <a:t>ПРЕЗЕНТАЦИИ</a:t>
            </a:r>
          </a:p>
        </p:txBody>
      </p:sp>
      <p:sp>
        <p:nvSpPr>
          <p:cNvPr id="4" name="Text Box 11"/>
          <p:cNvSpPr txBox="1">
            <a:spLocks noChangeArrowheads="1"/>
          </p:cNvSpPr>
          <p:nvPr userDrawn="1"/>
        </p:nvSpPr>
        <p:spPr bwMode="auto">
          <a:xfrm>
            <a:off x="6105128" y="270986"/>
            <a:ext cx="3499619" cy="5392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107287" tIns="53643" rIns="107287" bIns="5364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r>
              <a:rPr lang="ru-RU" altLang="ru-RU" sz="2800" b="0" i="0" dirty="0">
                <a:solidFill>
                  <a:schemeClr val="bg1"/>
                </a:solidFill>
                <a:latin typeface="Tahoma" pitchFamily="34" charset="0"/>
              </a:rPr>
              <a:t>Всегда в движении!</a:t>
            </a:r>
          </a:p>
        </p:txBody>
      </p:sp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68824" cy="108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1712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8501" y="404664"/>
            <a:ext cx="8977329" cy="410448"/>
          </a:xfrm>
        </p:spPr>
        <p:txBody>
          <a:bodyPr>
            <a:noAutofit/>
          </a:bodyPr>
          <a:lstStyle>
            <a:lvl1pPr algn="l">
              <a:defRPr sz="2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НАИМЕНОВАНИЕ РАЗДЕЛА</a:t>
            </a:r>
          </a:p>
        </p:txBody>
      </p:sp>
      <p:cxnSp>
        <p:nvCxnSpPr>
          <p:cNvPr id="34" name="Прямая соединительная линия 33"/>
          <p:cNvCxnSpPr/>
          <p:nvPr userDrawn="1"/>
        </p:nvCxnSpPr>
        <p:spPr>
          <a:xfrm>
            <a:off x="8955086" y="6525344"/>
            <a:ext cx="966466" cy="0"/>
          </a:xfrm>
          <a:prstGeom prst="line">
            <a:avLst/>
          </a:prstGeom>
          <a:ln w="19050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 userDrawn="1"/>
        </p:nvCxnSpPr>
        <p:spPr>
          <a:xfrm>
            <a:off x="344488" y="332656"/>
            <a:ext cx="0" cy="576064"/>
          </a:xfrm>
          <a:prstGeom prst="line">
            <a:avLst/>
          </a:prstGeom>
          <a:ln w="603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Текст 11"/>
          <p:cNvSpPr>
            <a:spLocks noGrp="1"/>
          </p:cNvSpPr>
          <p:nvPr>
            <p:ph type="body" sz="quarter" idx="15" hasCustomPrompt="1"/>
          </p:nvPr>
        </p:nvSpPr>
        <p:spPr>
          <a:xfrm>
            <a:off x="352872" y="3717032"/>
            <a:ext cx="9136632" cy="1800200"/>
          </a:xfrm>
        </p:spPr>
        <p:txBody>
          <a:bodyPr>
            <a:noAutofit/>
          </a:bodyPr>
          <a:lstStyle>
            <a:lvl1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pPr lvl="0"/>
            <a:r>
              <a:rPr lang="ru-RU" dirty="0"/>
              <a:t>Блок текста (рекомендуемый размер шрифта 16)</a:t>
            </a:r>
          </a:p>
        </p:txBody>
      </p:sp>
      <p:cxnSp>
        <p:nvCxnSpPr>
          <p:cNvPr id="15" name="Прямая соединительная линия 14"/>
          <p:cNvCxnSpPr/>
          <p:nvPr userDrawn="1"/>
        </p:nvCxnSpPr>
        <p:spPr>
          <a:xfrm flipH="1">
            <a:off x="488504" y="836712"/>
            <a:ext cx="8949815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29645"/>
            <a:ext cx="1691679" cy="555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9699022"/>
      </p:ext>
    </p:extLst>
  </p:cSld>
  <p:clrMapOvr>
    <a:masterClrMapping/>
  </p:clrMapOvr>
  <p:hf hd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8501" y="404664"/>
            <a:ext cx="8979818" cy="410448"/>
          </a:xfrm>
        </p:spPr>
        <p:txBody>
          <a:bodyPr>
            <a:noAutofit/>
          </a:bodyPr>
          <a:lstStyle>
            <a:lvl1pPr algn="l">
              <a:defRPr sz="2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СЛАЙДА</a:t>
            </a:r>
          </a:p>
        </p:txBody>
      </p:sp>
      <p:sp>
        <p:nvSpPr>
          <p:cNvPr id="28" name="Рисунок 27"/>
          <p:cNvSpPr>
            <a:spLocks noGrp="1"/>
          </p:cNvSpPr>
          <p:nvPr>
            <p:ph type="pic" sz="quarter" idx="13"/>
          </p:nvPr>
        </p:nvSpPr>
        <p:spPr>
          <a:xfrm>
            <a:off x="542925" y="1484313"/>
            <a:ext cx="2085975" cy="130016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endParaRPr lang="ru-RU" dirty="0"/>
          </a:p>
        </p:txBody>
      </p:sp>
      <p:sp>
        <p:nvSpPr>
          <p:cNvPr id="36" name="Рисунок 27"/>
          <p:cNvSpPr>
            <a:spLocks noGrp="1"/>
          </p:cNvSpPr>
          <p:nvPr>
            <p:ph type="pic" sz="quarter" idx="14"/>
          </p:nvPr>
        </p:nvSpPr>
        <p:spPr>
          <a:xfrm>
            <a:off x="2771775" y="1484313"/>
            <a:ext cx="2085975" cy="130016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endParaRPr lang="ru-RU" dirty="0"/>
          </a:p>
        </p:txBody>
      </p:sp>
      <p:sp>
        <p:nvSpPr>
          <p:cNvPr id="39" name="Рисунок 27"/>
          <p:cNvSpPr>
            <a:spLocks noGrp="1"/>
          </p:cNvSpPr>
          <p:nvPr>
            <p:ph type="pic" sz="quarter" idx="15"/>
          </p:nvPr>
        </p:nvSpPr>
        <p:spPr>
          <a:xfrm>
            <a:off x="5010150" y="1484313"/>
            <a:ext cx="2085975" cy="130016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endParaRPr lang="ru-RU" dirty="0"/>
          </a:p>
        </p:txBody>
      </p:sp>
      <p:sp>
        <p:nvSpPr>
          <p:cNvPr id="40" name="Рисунок 27"/>
          <p:cNvSpPr>
            <a:spLocks noGrp="1"/>
          </p:cNvSpPr>
          <p:nvPr>
            <p:ph type="pic" sz="quarter" idx="16"/>
          </p:nvPr>
        </p:nvSpPr>
        <p:spPr>
          <a:xfrm>
            <a:off x="7248525" y="1484313"/>
            <a:ext cx="2085975" cy="1300162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</a:lstStyle>
          <a:p>
            <a:endParaRPr lang="ru-RU" dirty="0"/>
          </a:p>
        </p:txBody>
      </p:sp>
      <p:cxnSp>
        <p:nvCxnSpPr>
          <p:cNvPr id="15" name="Прямая соединительная линия 14"/>
          <p:cNvCxnSpPr/>
          <p:nvPr userDrawn="1"/>
        </p:nvCxnSpPr>
        <p:spPr>
          <a:xfrm>
            <a:off x="344488" y="332656"/>
            <a:ext cx="0" cy="576064"/>
          </a:xfrm>
          <a:prstGeom prst="line">
            <a:avLst/>
          </a:prstGeom>
          <a:ln w="60325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 userDrawn="1"/>
        </p:nvCxnSpPr>
        <p:spPr>
          <a:xfrm>
            <a:off x="8955086" y="6525344"/>
            <a:ext cx="966466" cy="0"/>
          </a:xfrm>
          <a:prstGeom prst="line">
            <a:avLst/>
          </a:prstGeom>
          <a:ln w="19050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29645"/>
            <a:ext cx="1691679" cy="555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58762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562080" y="1196752"/>
            <a:ext cx="6551159" cy="3062656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828592" indent="0">
              <a:buNone/>
              <a:defRPr sz="1600" baseline="0"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4"/>
            <a:r>
              <a:rPr lang="ru-RU" dirty="0"/>
              <a:t>Рисунок, карта, фото, диаграмма</a:t>
            </a:r>
          </a:p>
        </p:txBody>
      </p:sp>
      <p:cxnSp>
        <p:nvCxnSpPr>
          <p:cNvPr id="14" name="Прямая соединительная линия 13"/>
          <p:cNvCxnSpPr/>
          <p:nvPr userDrawn="1"/>
        </p:nvCxnSpPr>
        <p:spPr>
          <a:xfrm>
            <a:off x="8955086" y="6525344"/>
            <a:ext cx="966466" cy="0"/>
          </a:xfrm>
          <a:prstGeom prst="line">
            <a:avLst/>
          </a:prstGeom>
          <a:ln w="19050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8501" y="404664"/>
            <a:ext cx="8979818" cy="410448"/>
          </a:xfrm>
        </p:spPr>
        <p:txBody>
          <a:bodyPr>
            <a:noAutofit/>
          </a:bodyPr>
          <a:lstStyle>
            <a:lvl1pPr algn="l">
              <a:defRPr sz="2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СЛАЙДА</a:t>
            </a:r>
          </a:p>
        </p:txBody>
      </p:sp>
      <p:cxnSp>
        <p:nvCxnSpPr>
          <p:cNvPr id="16" name="Прямая соединительная линия 15"/>
          <p:cNvCxnSpPr/>
          <p:nvPr userDrawn="1"/>
        </p:nvCxnSpPr>
        <p:spPr>
          <a:xfrm>
            <a:off x="344488" y="332656"/>
            <a:ext cx="0" cy="576064"/>
          </a:xfrm>
          <a:prstGeom prst="line">
            <a:avLst/>
          </a:prstGeom>
          <a:ln w="60325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Текст 3"/>
          <p:cNvSpPr>
            <a:spLocks noGrp="1"/>
          </p:cNvSpPr>
          <p:nvPr>
            <p:ph type="body" sz="quarter" idx="14" hasCustomPrompt="1"/>
          </p:nvPr>
        </p:nvSpPr>
        <p:spPr>
          <a:xfrm>
            <a:off x="560512" y="4436517"/>
            <a:ext cx="8877807" cy="1512763"/>
          </a:xfrm>
        </p:spPr>
        <p:txBody>
          <a:bodyPr>
            <a:normAutofit/>
          </a:bodyPr>
          <a:lstStyle>
            <a:lvl1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2pPr>
            <a:lvl3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3pPr>
            <a:lvl4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4pPr>
            <a:lvl5pPr>
              <a:defRPr sz="1600">
                <a:latin typeface="Tahoma" panose="020B0604030504040204" pitchFamily="34" charset="0"/>
                <a:cs typeface="Tahoma" panose="020B0604030504040204" pitchFamily="34" charset="0"/>
              </a:defRPr>
            </a:lvl5pPr>
          </a:lstStyle>
          <a:p>
            <a:r>
              <a:rPr lang="ru-RU" sz="1600" dirty="0">
                <a:solidFill>
                  <a:schemeClr val="tx1"/>
                </a:solidFill>
                <a:latin typeface="Arial" panose="020B0604020202020204" pitchFamily="34" charset="0"/>
                <a:ea typeface="Tahoma" panose="020B0604030504040204" pitchFamily="34" charset="0"/>
                <a:cs typeface="Arial" panose="020B0604020202020204" pitchFamily="34" charset="0"/>
              </a:rPr>
              <a:t>Блок текста (рекомендуемый размер шрифта 16)</a:t>
            </a:r>
          </a:p>
        </p:txBody>
      </p:sp>
      <p:pic>
        <p:nvPicPr>
          <p:cNvPr id="10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29645"/>
            <a:ext cx="1691679" cy="555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8183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Объект 3"/>
          <p:cNvSpPr>
            <a:spLocks noGrp="1"/>
          </p:cNvSpPr>
          <p:nvPr>
            <p:ph sz="half" idx="2" hasCustomPrompt="1"/>
          </p:nvPr>
        </p:nvSpPr>
        <p:spPr>
          <a:xfrm>
            <a:off x="562080" y="1196752"/>
            <a:ext cx="8783408" cy="4803998"/>
          </a:xfrm>
        </p:spPr>
        <p:txBody>
          <a:bodyPr/>
          <a:lstStyle>
            <a:lvl1pPr>
              <a:defRPr sz="23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 marL="1828592" indent="0">
              <a:buNone/>
              <a:defRPr sz="1600" baseline="0">
                <a:latin typeface="Tahoma" panose="020B0604030504040204" pitchFamily="34" charset="0"/>
                <a:cs typeface="Tahoma" panose="020B060403050404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4"/>
            <a:r>
              <a:rPr lang="ru-RU" dirty="0"/>
              <a:t>Рисунок, карта, фото, диаграмма, видео</a:t>
            </a:r>
          </a:p>
        </p:txBody>
      </p:sp>
      <p:cxnSp>
        <p:nvCxnSpPr>
          <p:cNvPr id="13" name="Прямая соединительная линия 12"/>
          <p:cNvCxnSpPr/>
          <p:nvPr userDrawn="1"/>
        </p:nvCxnSpPr>
        <p:spPr>
          <a:xfrm>
            <a:off x="8955086" y="6525344"/>
            <a:ext cx="966466" cy="0"/>
          </a:xfrm>
          <a:prstGeom prst="line">
            <a:avLst/>
          </a:prstGeom>
          <a:ln w="19050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Заголовок 1"/>
          <p:cNvSpPr>
            <a:spLocks noGrp="1"/>
          </p:cNvSpPr>
          <p:nvPr>
            <p:ph type="title" hasCustomPrompt="1"/>
          </p:nvPr>
        </p:nvSpPr>
        <p:spPr>
          <a:xfrm>
            <a:off x="458501" y="404664"/>
            <a:ext cx="8979818" cy="410448"/>
          </a:xfrm>
        </p:spPr>
        <p:txBody>
          <a:bodyPr>
            <a:noAutofit/>
          </a:bodyPr>
          <a:lstStyle>
            <a:lvl1pPr algn="l">
              <a:defRPr sz="2200">
                <a:solidFill>
                  <a:schemeClr val="tx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ru-RU" dirty="0"/>
              <a:t>ЗАГОЛОВОК СЛАЙДА</a:t>
            </a:r>
          </a:p>
        </p:txBody>
      </p:sp>
      <p:cxnSp>
        <p:nvCxnSpPr>
          <p:cNvPr id="15" name="Прямая соединительная линия 14"/>
          <p:cNvCxnSpPr/>
          <p:nvPr userDrawn="1"/>
        </p:nvCxnSpPr>
        <p:spPr>
          <a:xfrm>
            <a:off x="344488" y="332656"/>
            <a:ext cx="0" cy="576064"/>
          </a:xfrm>
          <a:prstGeom prst="line">
            <a:avLst/>
          </a:prstGeom>
          <a:ln w="60325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 userDrawn="1"/>
        </p:nvCxnSpPr>
        <p:spPr>
          <a:xfrm flipH="1">
            <a:off x="488504" y="836712"/>
            <a:ext cx="8784976" cy="0"/>
          </a:xfrm>
          <a:prstGeom prst="line">
            <a:avLst/>
          </a:prstGeom>
          <a:ln w="28575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29645"/>
            <a:ext cx="1691679" cy="555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81306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Только заголовок">
    <p:bg>
      <p:bgPr>
        <a:blipFill dpi="0" rotWithShape="1">
          <a:blip r:embed="rId2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11"/>
          <p:cNvSpPr txBox="1">
            <a:spLocks noChangeArrowheads="1"/>
          </p:cNvSpPr>
          <p:nvPr userDrawn="1"/>
        </p:nvSpPr>
        <p:spPr bwMode="auto">
          <a:xfrm>
            <a:off x="-1" y="5733256"/>
            <a:ext cx="9906001" cy="662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07287" tIns="53643" rIns="107287" bIns="53643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sz="3600" b="1" dirty="0">
                <a:solidFill>
                  <a:schemeClr val="bg1"/>
                </a:solidFill>
              </a:rPr>
              <a:t>Всегда в движении!</a:t>
            </a:r>
            <a:endParaRPr lang="ru-RU" altLang="ru-RU" sz="3600" b="1" i="0" dirty="0">
              <a:solidFill>
                <a:schemeClr val="bg1"/>
              </a:solidFill>
              <a:latin typeface="Tahoma" pitchFamily="34" charset="0"/>
            </a:endParaRPr>
          </a:p>
        </p:txBody>
      </p:sp>
      <p:pic>
        <p:nvPicPr>
          <p:cNvPr id="9" name="Picture 5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368824" cy="10811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906000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37997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8501" y="404664"/>
            <a:ext cx="8979818" cy="410448"/>
          </a:xfrm>
          <a:prstGeom prst="rect">
            <a:avLst/>
          </a:prstGeom>
        </p:spPr>
        <p:txBody>
          <a:bodyPr vert="horz" lIns="91429" tIns="45715" rIns="91429" bIns="45715" rtlCol="0" anchor="ctr">
            <a:normAutofit/>
          </a:bodyPr>
          <a:lstStyle/>
          <a:p>
            <a:r>
              <a:rPr lang="ru-RU" dirty="0"/>
              <a:t>ЗАГОЛОВОК СЛАЙДА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600201"/>
            <a:ext cx="8915400" cy="4525963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cxnSp>
        <p:nvCxnSpPr>
          <p:cNvPr id="19" name="Прямая соединительная линия 18"/>
          <p:cNvCxnSpPr/>
          <p:nvPr userDrawn="1"/>
        </p:nvCxnSpPr>
        <p:spPr>
          <a:xfrm>
            <a:off x="8955086" y="6525344"/>
            <a:ext cx="966466" cy="0"/>
          </a:xfrm>
          <a:prstGeom prst="line">
            <a:avLst/>
          </a:prstGeom>
          <a:ln w="19050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 userDrawn="1"/>
        </p:nvCxnSpPr>
        <p:spPr>
          <a:xfrm>
            <a:off x="344488" y="332656"/>
            <a:ext cx="0" cy="576064"/>
          </a:xfrm>
          <a:prstGeom prst="line">
            <a:avLst/>
          </a:prstGeom>
          <a:ln w="60325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 userDrawn="1"/>
        </p:nvCxnSpPr>
        <p:spPr>
          <a:xfrm flipH="1">
            <a:off x="488505" y="836712"/>
            <a:ext cx="8949814" cy="0"/>
          </a:xfrm>
          <a:prstGeom prst="line">
            <a:avLst/>
          </a:prstGeom>
          <a:ln w="28575">
            <a:solidFill>
              <a:srgbClr val="D2233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4"/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6329645"/>
            <a:ext cx="1691679" cy="5557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Rectangle 9"/>
          <p:cNvSpPr txBox="1">
            <a:spLocks noChangeArrowheads="1"/>
          </p:cNvSpPr>
          <p:nvPr userDrawn="1"/>
        </p:nvSpPr>
        <p:spPr bwMode="auto">
          <a:xfrm>
            <a:off x="7617296" y="6525344"/>
            <a:ext cx="2133600" cy="2850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marL="0" algn="r" defTabSz="914296" rtl="0" eaLnBrk="1" latinLnBrk="0" hangingPunct="1">
              <a:defRPr sz="1400" b="1" kern="1200">
                <a:solidFill>
                  <a:srgbClr val="969696"/>
                </a:solidFill>
                <a:latin typeface="+mn-lt"/>
                <a:ea typeface="+mn-ea"/>
                <a:cs typeface="+mn-cs"/>
              </a:defRPr>
            </a:lvl1pPr>
            <a:lvl2pPr marL="457148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296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445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592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5740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2888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036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184" algn="l" defTabSz="914296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B3DC7B3A-0A6D-478B-9BC0-F3751AB67A10}" type="slidenum">
              <a:rPr lang="ru-RU" smtClean="0">
                <a:solidFill>
                  <a:schemeClr val="tx1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4142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5" r:id="rId3"/>
    <p:sldLayoutId id="2147483656" r:id="rId4"/>
    <p:sldLayoutId id="2147483658" r:id="rId5"/>
    <p:sldLayoutId id="2147483657" r:id="rId6"/>
  </p:sldLayoutIdLst>
  <p:hf hdr="0" dt="0"/>
  <p:txStyles>
    <p:titleStyle>
      <a:lvl1pPr algn="l" defTabSz="914296" rtl="0" eaLnBrk="1" latinLnBrk="0" hangingPunct="1">
        <a:spcBef>
          <a:spcPct val="0"/>
        </a:spcBef>
        <a:buNone/>
        <a:defRPr sz="2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861" indent="-342861" algn="l" defTabSz="914296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866" indent="-285717" algn="l" defTabSz="914296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70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17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66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14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62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10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58" indent="-228574" algn="l" defTabSz="914296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5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6.jpeg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hyperlink" Target="http://images.yandex.ru/yandsearch?text=%D1%84%D0%BE%D1%82%D0%BE%D0%B3%D0%B0%D0%BB%D0%B5%D1%80%D0%B5%D1%8F%20%D1%83%D1%80%D0%B0%D0%B9%D1%81%D0%BA%D0%B8%D0%B9%20%D0%BF%D1%80%D0%BE%D1%84%D0%B5%D1%81%D1%81%D0%B8%D0%BE%D0%BD%D0%B0%D0%BB%D1%8C%D0%BD%D1%8B%D0%B9%20%D0%BA%D0%BE%D0%BB%D0%BB%D0%B5%D0%B4%D0%B6&amp;img_url=http://upk.ucoz.ru/-3.jpg&amp;pos=0&amp;rpt=simage&amp;lr=11180&amp;noreask=1&amp;source=wiz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.xml"/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12" Type="http://schemas.openxmlformats.org/officeDocument/2006/relationships/image" Target="../media/image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9.jpeg"/><Relationship Id="rId11" Type="http://schemas.openxmlformats.org/officeDocument/2006/relationships/image" Target="../media/image34.jpeg"/><Relationship Id="rId5" Type="http://schemas.openxmlformats.org/officeDocument/2006/relationships/image" Target="../media/image28.jpeg"/><Relationship Id="rId10" Type="http://schemas.openxmlformats.org/officeDocument/2006/relationships/image" Target="../media/image33.jpeg"/><Relationship Id="rId4" Type="http://schemas.openxmlformats.org/officeDocument/2006/relationships/image" Target="../media/image27.jpeg"/><Relationship Id="rId9" Type="http://schemas.openxmlformats.org/officeDocument/2006/relationships/image" Target="../media/image3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7" Type="http://schemas.openxmlformats.org/officeDocument/2006/relationships/image" Target="../media/image3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5"/>
          <p:cNvSpPr>
            <a:spLocks noGrp="1"/>
          </p:cNvSpPr>
          <p:nvPr>
            <p:ph type="ctrTitle"/>
          </p:nvPr>
        </p:nvSpPr>
        <p:spPr>
          <a:xfrm>
            <a:off x="128464" y="2276872"/>
            <a:ext cx="9392438" cy="2088232"/>
          </a:xfrm>
        </p:spPr>
        <p:txBody>
          <a:bodyPr lIns="0" tIns="0" rIns="0" bIns="0"/>
          <a:lstStyle/>
          <a:p>
            <a:pPr algn="r">
              <a:lnSpc>
                <a:spcPct val="90000"/>
              </a:lnSpc>
            </a:pPr>
            <a:r>
              <a:rPr lang="ru-RU" sz="2800" b="1" dirty="0">
                <a:latin typeface="+mj-lt"/>
              </a:rPr>
              <a:t>СОТРУДНИЧЕСТВО </a:t>
            </a:r>
            <a:br>
              <a:rPr lang="ru-RU" sz="2800" b="1" dirty="0">
                <a:latin typeface="+mj-lt"/>
              </a:rPr>
            </a:br>
            <a:r>
              <a:rPr lang="ru-RU" sz="2800" b="1" dirty="0">
                <a:latin typeface="+mj-lt"/>
              </a:rPr>
              <a:t>ООО «ЛУКОЙЛ-ЗАПАДНАЯ СИБИРЬ»</a:t>
            </a:r>
            <a:br>
              <a:rPr lang="ru-RU" sz="2800" b="1" dirty="0">
                <a:latin typeface="+mj-lt"/>
              </a:rPr>
            </a:br>
            <a:r>
              <a:rPr lang="ru-RU" sz="2800" b="1" dirty="0">
                <a:latin typeface="+mj-lt"/>
              </a:rPr>
              <a:t> С ОБРАЗОВАТЕЛЬНЫМИ ОРГАНИЗАЦИЯМИ СРЕДНЕГО ПРОФЕССИОНАЛЬНОГО ОБРАЗОВАНИЯ</a:t>
            </a:r>
          </a:p>
        </p:txBody>
      </p:sp>
      <p:sp>
        <p:nvSpPr>
          <p:cNvPr id="8" name="Текст 11"/>
          <p:cNvSpPr txBox="1">
            <a:spLocks/>
          </p:cNvSpPr>
          <p:nvPr/>
        </p:nvSpPr>
        <p:spPr>
          <a:xfrm>
            <a:off x="3440832" y="5805264"/>
            <a:ext cx="6048672" cy="823838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r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866" indent="-285717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870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017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166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314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462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610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758" indent="-228574" algn="l" defTabSz="914296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>
                <a:latin typeface="Tahoma" panose="020B0604030504040204" pitchFamily="34" charset="0"/>
                <a:cs typeface="Tahoma" panose="020B0604030504040204" pitchFamily="34" charset="0"/>
              </a:rPr>
              <a:t>Татьяна Владимировна </a:t>
            </a:r>
            <a:r>
              <a:rPr lang="ru-RU" sz="2000" b="1" dirty="0" err="1">
                <a:latin typeface="Tahoma" panose="020B0604030504040204" pitchFamily="34" charset="0"/>
                <a:cs typeface="Tahoma" panose="020B0604030504040204" pitchFamily="34" charset="0"/>
              </a:rPr>
              <a:t>Левинская</a:t>
            </a:r>
            <a:r>
              <a:rPr lang="ru-RU" sz="2000" dirty="0">
                <a:latin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r>
              <a:rPr lang="ru-RU" sz="1200" dirty="0">
                <a:latin typeface="Tahoma" panose="020B0604030504040204" pitchFamily="34" charset="0"/>
                <a:cs typeface="Tahoma" panose="020B0604030504040204" pitchFamily="34" charset="0"/>
              </a:rPr>
              <a:t>НАЧАЛЬНИК ОТДЕЛА РАЗВИТИЯ ПЕРСОНАЛА</a:t>
            </a:r>
          </a:p>
          <a:p>
            <a:r>
              <a:rPr lang="ru-RU" sz="1200" dirty="0">
                <a:latin typeface="Tahoma" panose="020B0604030504040204" pitchFamily="34" charset="0"/>
                <a:cs typeface="Tahoma" panose="020B0604030504040204" pitchFamily="34" charset="0"/>
              </a:rPr>
              <a:t>УПРАВЛЕНИЯ ОЦЕНКИ И РАЗВИТИЯ ПЕРСОНАЛА ООО «ЛУКОЙЛ-ЗАПАДНАЯ СИБИРЬ»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68866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96070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475432" y="295331"/>
            <a:ext cx="9175019" cy="540000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latin typeface="+mn-lt"/>
                <a:cs typeface="Arial" panose="020B0604020202020204" pitchFamily="34" charset="0"/>
              </a:rPr>
              <a:t>БЮДЖЕТНЫЕ УЧРЕЖДЕНИЯ</a:t>
            </a:r>
            <a:br>
              <a:rPr lang="ru-RU" b="1" dirty="0">
                <a:latin typeface="+mn-lt"/>
                <a:cs typeface="Arial" panose="020B0604020202020204" pitchFamily="34" charset="0"/>
              </a:rPr>
            </a:br>
            <a:r>
              <a:rPr lang="ru-RU" sz="1800" dirty="0">
                <a:latin typeface="+mn-lt"/>
                <a:cs typeface="Arial" panose="020B0604020202020204" pitchFamily="34" charset="0"/>
              </a:rPr>
              <a:t>СРЕДНЕГО ПРОФЕССИОНАЛЬНОГО ОБРАЗОВАНИЯ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2900522" y="1064517"/>
            <a:ext cx="6300566" cy="2064832"/>
            <a:chOff x="328820" y="931920"/>
            <a:chExt cx="6300566" cy="2064832"/>
          </a:xfrm>
        </p:grpSpPr>
        <p:pic>
          <p:nvPicPr>
            <p:cNvPr id="14" name="Рисунок 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8820" y="1196752"/>
              <a:ext cx="6300566" cy="180000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5" name="Текст 8"/>
            <p:cNvSpPr txBox="1">
              <a:spLocks/>
            </p:cNvSpPr>
            <p:nvPr/>
          </p:nvSpPr>
          <p:spPr bwMode="auto">
            <a:xfrm>
              <a:off x="328821" y="931920"/>
              <a:ext cx="5400600" cy="268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>
              <a:lvl1pPr marL="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20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1800">
                  <a:solidFill>
                    <a:schemeClr val="tx1"/>
                  </a:solidFill>
                  <a:latin typeface="+mn-lt"/>
                </a:defRPr>
              </a:lvl2pPr>
              <a:lvl3pPr marL="91440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1600">
                  <a:solidFill>
                    <a:schemeClr val="tx1"/>
                  </a:solidFill>
                  <a:latin typeface="+mn-lt"/>
                </a:defRPr>
              </a:lvl3pPr>
              <a:lvl4pPr marL="137160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4pPr>
              <a:lvl5pPr marL="1828800" indent="0" algn="l" rtl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5pPr>
              <a:lvl6pPr marL="22860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6pPr>
              <a:lvl7pPr marL="27432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7pPr>
              <a:lvl8pPr marL="32004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8pPr>
              <a:lvl9pPr marL="3657600" indent="0" algn="l" rtl="0" fontAlgn="base">
                <a:spcBef>
                  <a:spcPct val="20000"/>
                </a:spcBef>
                <a:spcAft>
                  <a:spcPct val="0"/>
                </a:spcAft>
                <a:buNone/>
                <a:defRPr sz="1400">
                  <a:solidFill>
                    <a:schemeClr val="tx1"/>
                  </a:solidFill>
                  <a:latin typeface="+mn-lt"/>
                </a:defRPr>
              </a:lvl9pPr>
            </a:lstStyle>
            <a:p>
              <a:r>
                <a:rPr lang="ru-RU" sz="1400" kern="0" dirty="0">
                  <a:solidFill>
                    <a:srgbClr val="D2233C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КОГАЛЫМСКИЙ</a:t>
              </a:r>
              <a:r>
                <a:rPr lang="ru-RU" sz="1400" kern="0" dirty="0">
                  <a:latin typeface="Arial Black" panose="020B0A04020102020204" pitchFamily="34" charset="0"/>
                  <a:cs typeface="Arial" panose="020B0604020202020204" pitchFamily="34" charset="0"/>
                </a:rPr>
                <a:t> </a:t>
              </a:r>
              <a:r>
                <a:rPr lang="ru-RU" sz="1400" kern="0" dirty="0">
                  <a:solidFill>
                    <a:srgbClr val="D2233C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ПОЛИТЕХНИЧЕСКИЙ КОЛЛЕДЖ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5745088" y="3264886"/>
            <a:ext cx="3456000" cy="3086716"/>
            <a:chOff x="5457440" y="1001263"/>
            <a:chExt cx="3456000" cy="3086716"/>
          </a:xfrm>
        </p:grpSpPr>
        <p:pic>
          <p:nvPicPr>
            <p:cNvPr id="12" name="Picture 2" descr="http://upk.ucoz.ru/_si/0/27081210.jpg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457440" y="1495979"/>
              <a:ext cx="3456000" cy="2592000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Текст 8"/>
            <p:cNvSpPr txBox="1">
              <a:spLocks/>
            </p:cNvSpPr>
            <p:nvPr/>
          </p:nvSpPr>
          <p:spPr bwMode="auto">
            <a:xfrm>
              <a:off x="5457440" y="1001263"/>
              <a:ext cx="3456000" cy="51525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indent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1400" kern="0">
                  <a:latin typeface="Arial Black" panose="020B0A04020102020204" pitchFamily="34" charset="0"/>
                  <a:cs typeface="Arial" panose="020B0604020202020204" pitchFamily="34" charset="0"/>
                </a:defRPr>
              </a:lvl1pPr>
              <a:lvl2pPr marL="457200" indent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</a:lvl2pPr>
              <a:lvl3pPr marL="914400" indent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1600"/>
              </a:lvl3pPr>
              <a:lvl4pPr marL="1371600" indent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1400"/>
              </a:lvl4pPr>
              <a:lvl5pPr marL="1828800" indent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1400"/>
              </a:lvl5pPr>
              <a:lvl6pPr marL="2286000" indent="0" fontAlgn="base">
                <a:spcBef>
                  <a:spcPct val="20000"/>
                </a:spcBef>
                <a:spcAft>
                  <a:spcPct val="0"/>
                </a:spcAft>
                <a:buNone/>
                <a:defRPr sz="1400"/>
              </a:lvl6pPr>
              <a:lvl7pPr marL="2743200" indent="0" fontAlgn="base">
                <a:spcBef>
                  <a:spcPct val="20000"/>
                </a:spcBef>
                <a:spcAft>
                  <a:spcPct val="0"/>
                </a:spcAft>
                <a:buNone/>
                <a:defRPr sz="1400"/>
              </a:lvl7pPr>
              <a:lvl8pPr marL="3200400" indent="0" fontAlgn="base">
                <a:spcBef>
                  <a:spcPct val="20000"/>
                </a:spcBef>
                <a:spcAft>
                  <a:spcPct val="0"/>
                </a:spcAft>
                <a:buNone/>
                <a:defRPr sz="1400"/>
              </a:lvl8pPr>
              <a:lvl9pPr marL="3657600" indent="0" fontAlgn="base">
                <a:spcBef>
                  <a:spcPct val="20000"/>
                </a:spcBef>
                <a:spcAft>
                  <a:spcPct val="0"/>
                </a:spcAft>
                <a:buNone/>
                <a:defRPr sz="1400"/>
              </a:lvl9pPr>
            </a:lstStyle>
            <a:p>
              <a:r>
                <a:rPr lang="ru-RU" dirty="0">
                  <a:solidFill>
                    <a:srgbClr val="D2233C"/>
                  </a:solidFill>
                </a:rPr>
                <a:t>УРАЙСКИЙ ПОЛИТЕХНИЧЕСКИЙ КОЛЛЕДЖ</a:t>
              </a: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58242" y="3264886"/>
            <a:ext cx="4147913" cy="3093042"/>
            <a:chOff x="2432720" y="3116832"/>
            <a:chExt cx="4147913" cy="3093042"/>
          </a:xfrm>
        </p:grpSpPr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2432720" y="3617586"/>
              <a:ext cx="4147913" cy="2592288"/>
            </a:xfrm>
            <a:prstGeom prst="rect">
              <a:avLst/>
            </a:prstGeom>
            <a:noFill/>
            <a:ln w="3175">
              <a:solidFill>
                <a:schemeClr val="bg1">
                  <a:lumMod val="50000"/>
                </a:schemeClr>
              </a:solidFill>
              <a:miter lim="800000"/>
              <a:headEnd/>
              <a:tailEnd/>
            </a:ln>
            <a:effectLst/>
          </p:spPr>
        </p:pic>
        <p:sp>
          <p:nvSpPr>
            <p:cNvPr id="17" name="Текст 8"/>
            <p:cNvSpPr txBox="1">
              <a:spLocks/>
            </p:cNvSpPr>
            <p:nvPr/>
          </p:nvSpPr>
          <p:spPr bwMode="auto">
            <a:xfrm>
              <a:off x="2432720" y="3116832"/>
              <a:ext cx="4147913" cy="5007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b" anchorCtr="0" compatLnSpc="1">
              <a:prstTxWarp prst="textNoShape">
                <a:avLst/>
              </a:prstTxWarp>
            </a:bodyPr>
            <a:lstStyle>
              <a:defPPr>
                <a:defRPr lang="ru-RU"/>
              </a:defPPr>
              <a:lvl1pPr indent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1400" kern="0">
                  <a:latin typeface="Arial Black" panose="020B0A04020102020204" pitchFamily="34" charset="0"/>
                  <a:cs typeface="Arial" panose="020B0604020202020204" pitchFamily="34" charset="0"/>
                </a:defRPr>
              </a:lvl1pPr>
              <a:lvl2pPr marL="457200" indent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</a:lvl2pPr>
              <a:lvl3pPr marL="914400" indent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1600"/>
              </a:lvl3pPr>
              <a:lvl4pPr marL="1371600" indent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1400"/>
              </a:lvl4pPr>
              <a:lvl5pPr marL="1828800" indent="0" eaLnBrk="0" fontAlgn="base" hangingPunct="0">
                <a:spcBef>
                  <a:spcPct val="20000"/>
                </a:spcBef>
                <a:spcAft>
                  <a:spcPct val="0"/>
                </a:spcAft>
                <a:buNone/>
                <a:defRPr sz="1400"/>
              </a:lvl5pPr>
              <a:lvl6pPr marL="2286000" indent="0" fontAlgn="base">
                <a:spcBef>
                  <a:spcPct val="20000"/>
                </a:spcBef>
                <a:spcAft>
                  <a:spcPct val="0"/>
                </a:spcAft>
                <a:buNone/>
                <a:defRPr sz="1400"/>
              </a:lvl6pPr>
              <a:lvl7pPr marL="2743200" indent="0" fontAlgn="base">
                <a:spcBef>
                  <a:spcPct val="20000"/>
                </a:spcBef>
                <a:spcAft>
                  <a:spcPct val="0"/>
                </a:spcAft>
                <a:buNone/>
                <a:defRPr sz="1400"/>
              </a:lvl7pPr>
              <a:lvl8pPr marL="3200400" indent="0" fontAlgn="base">
                <a:spcBef>
                  <a:spcPct val="20000"/>
                </a:spcBef>
                <a:spcAft>
                  <a:spcPct val="0"/>
                </a:spcAft>
                <a:buNone/>
                <a:defRPr sz="1400"/>
              </a:lvl8pPr>
              <a:lvl9pPr marL="3657600" indent="0" fontAlgn="base">
                <a:spcBef>
                  <a:spcPct val="20000"/>
                </a:spcBef>
                <a:spcAft>
                  <a:spcPct val="0"/>
                </a:spcAft>
                <a:buNone/>
                <a:defRPr sz="1400"/>
              </a:lvl9pPr>
            </a:lstStyle>
            <a:p>
              <a:r>
                <a:rPr lang="ru-RU" dirty="0">
                  <a:solidFill>
                    <a:srgbClr val="D2233C"/>
                  </a:solidFill>
                </a:rPr>
                <a:t>ЛАНГЕПАССКИЙ ПОЛИТЕХНИЧЕСКИЙ КОЛЛЕДЖ</a:t>
              </a:r>
            </a:p>
          </p:txBody>
        </p:sp>
      </p:grpSp>
      <p:pic>
        <p:nvPicPr>
          <p:cNvPr id="19" name="Picture 2" descr="ÐÐ°ÑÑÐ¸Ð½ÐºÐ¸ Ð¿Ð¾ Ð·Ð°Ð¿ÑÐ¾ÑÑ Ð¥ÐÐÐ-Ð®ÐÐ Ð ÐÐÐ Ð Ð²ÐµÐºÑÐ¾Ñ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0632" y="1038476"/>
            <a:ext cx="931034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Ð°ÑÑÐ¸Ð½ÐºÐ¸ Ð¿Ð¾ Ð·Ð°Ð¿ÑÐ¾ÑÑ Ð»ÑÐºÐ¾Ð¹Ð» ÑÐ¼Ð±Ð»ÐµÐ¼Ð° Ð²ÐµÐºÑÐ¾Ñ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CFFFD"/>
              </a:clrFrom>
              <a:clrTo>
                <a:srgbClr val="FCFF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80" t="13323" r="20621" b="14057"/>
          <a:stretch/>
        </p:blipFill>
        <p:spPr bwMode="auto">
          <a:xfrm>
            <a:off x="638154" y="1038476"/>
            <a:ext cx="858462" cy="11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740195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Заголовок 2"/>
          <p:cNvSpPr>
            <a:spLocks noGrp="1"/>
          </p:cNvSpPr>
          <p:nvPr>
            <p:ph type="title"/>
          </p:nvPr>
        </p:nvSpPr>
        <p:spPr>
          <a:xfrm>
            <a:off x="475432" y="295331"/>
            <a:ext cx="9175019" cy="540000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latin typeface="+mn-lt"/>
                <a:cs typeface="Arial" panose="020B0604020202020204" pitchFamily="34" charset="0"/>
              </a:rPr>
              <a:t>ОСНОВНЫЕ НАПРАВЛЕНИЯ СОТРУДНИЧЕСТВА</a:t>
            </a:r>
            <a:br>
              <a:rPr lang="ru-RU" b="1" dirty="0">
                <a:latin typeface="+mn-lt"/>
                <a:cs typeface="Arial" panose="020B0604020202020204" pitchFamily="34" charset="0"/>
              </a:rPr>
            </a:br>
            <a:r>
              <a:rPr lang="ru-RU" sz="1800" dirty="0">
                <a:latin typeface="+mn-lt"/>
                <a:cs typeface="Arial" panose="020B0604020202020204" pitchFamily="34" charset="0"/>
              </a:rPr>
              <a:t>С БЮДЖЕТНЫМИ УЧРЕЖДЕНИЯМИ СРЕДНЕГО ПРОФЕССИОНАЛЬНОГО ОБРАЗОВАНИЯ</a:t>
            </a:r>
          </a:p>
        </p:txBody>
      </p:sp>
      <p:grpSp>
        <p:nvGrpSpPr>
          <p:cNvPr id="19" name="Группа 18"/>
          <p:cNvGrpSpPr/>
          <p:nvPr/>
        </p:nvGrpSpPr>
        <p:grpSpPr>
          <a:xfrm>
            <a:off x="475432" y="980728"/>
            <a:ext cx="9024866" cy="5309021"/>
            <a:chOff x="464638" y="506421"/>
            <a:chExt cx="9024866" cy="5309021"/>
          </a:xfrm>
        </p:grpSpPr>
        <p:sp>
          <p:nvSpPr>
            <p:cNvPr id="20" name="Полилиния 19"/>
            <p:cNvSpPr/>
            <p:nvPr/>
          </p:nvSpPr>
          <p:spPr>
            <a:xfrm>
              <a:off x="475432" y="1412776"/>
              <a:ext cx="9014072" cy="814751"/>
            </a:xfrm>
            <a:custGeom>
              <a:avLst/>
              <a:gdLst>
                <a:gd name="connsiteX0" fmla="*/ 0 w 9014072"/>
                <a:gd name="connsiteY0" fmla="*/ 81475 h 814751"/>
                <a:gd name="connsiteX1" fmla="*/ 81475 w 9014072"/>
                <a:gd name="connsiteY1" fmla="*/ 0 h 814751"/>
                <a:gd name="connsiteX2" fmla="*/ 8932597 w 9014072"/>
                <a:gd name="connsiteY2" fmla="*/ 0 h 814751"/>
                <a:gd name="connsiteX3" fmla="*/ 9014072 w 9014072"/>
                <a:gd name="connsiteY3" fmla="*/ 81475 h 814751"/>
                <a:gd name="connsiteX4" fmla="*/ 9014072 w 9014072"/>
                <a:gd name="connsiteY4" fmla="*/ 733276 h 814751"/>
                <a:gd name="connsiteX5" fmla="*/ 8932597 w 9014072"/>
                <a:gd name="connsiteY5" fmla="*/ 814751 h 814751"/>
                <a:gd name="connsiteX6" fmla="*/ 81475 w 9014072"/>
                <a:gd name="connsiteY6" fmla="*/ 814751 h 814751"/>
                <a:gd name="connsiteX7" fmla="*/ 0 w 9014072"/>
                <a:gd name="connsiteY7" fmla="*/ 733276 h 814751"/>
                <a:gd name="connsiteX8" fmla="*/ 0 w 9014072"/>
                <a:gd name="connsiteY8" fmla="*/ 81475 h 8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14072" h="814751">
                  <a:moveTo>
                    <a:pt x="0" y="81475"/>
                  </a:moveTo>
                  <a:cubicBezTo>
                    <a:pt x="0" y="36478"/>
                    <a:pt x="36478" y="0"/>
                    <a:pt x="81475" y="0"/>
                  </a:cubicBezTo>
                  <a:lnTo>
                    <a:pt x="8932597" y="0"/>
                  </a:lnTo>
                  <a:cubicBezTo>
                    <a:pt x="8977594" y="0"/>
                    <a:pt x="9014072" y="36478"/>
                    <a:pt x="9014072" y="81475"/>
                  </a:cubicBezTo>
                  <a:lnTo>
                    <a:pt x="9014072" y="733276"/>
                  </a:lnTo>
                  <a:cubicBezTo>
                    <a:pt x="9014072" y="778273"/>
                    <a:pt x="8977594" y="814751"/>
                    <a:pt x="8932597" y="814751"/>
                  </a:cubicBezTo>
                  <a:lnTo>
                    <a:pt x="81475" y="814751"/>
                  </a:lnTo>
                  <a:cubicBezTo>
                    <a:pt x="36478" y="814751"/>
                    <a:pt x="0" y="778273"/>
                    <a:pt x="0" y="733276"/>
                  </a:cubicBezTo>
                  <a:lnTo>
                    <a:pt x="0" y="81475"/>
                  </a:lnTo>
                  <a:close/>
                </a:path>
              </a:pathLst>
            </a:custGeom>
            <a:ln w="3175">
              <a:solidFill>
                <a:srgbClr val="D2233C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00000" tIns="36000" rIns="36000" bIns="3600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ОРГАНИЗАЦИЯ ПРОИЗВОДСТВЕННОЙ ПРАКТИКИ СТУДЕНТОВ</a:t>
              </a:r>
            </a:p>
          </p:txBody>
        </p:sp>
        <p:sp>
          <p:nvSpPr>
            <p:cNvPr id="21" name="Скругленный прямоугольник 20"/>
            <p:cNvSpPr/>
            <p:nvPr/>
          </p:nvSpPr>
          <p:spPr>
            <a:xfrm>
              <a:off x="556907" y="1494251"/>
              <a:ext cx="651600" cy="651801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 w="3175">
              <a:solidFill>
                <a:srgbClr val="D2233C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lIns="36000" tIns="36000" rIns="36000" bIns="36000" anchor="ctr" anchorCtr="1"/>
            <a:lstStyle/>
            <a:p>
              <a:r>
                <a:rPr lang="ru-RU" sz="2800" dirty="0">
                  <a:solidFill>
                    <a:srgbClr val="D2233C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22" name="Полилиния 21"/>
            <p:cNvSpPr/>
            <p:nvPr/>
          </p:nvSpPr>
          <p:spPr>
            <a:xfrm>
              <a:off x="475432" y="2309002"/>
              <a:ext cx="9014072" cy="814751"/>
            </a:xfrm>
            <a:custGeom>
              <a:avLst/>
              <a:gdLst>
                <a:gd name="connsiteX0" fmla="*/ 0 w 9014072"/>
                <a:gd name="connsiteY0" fmla="*/ 81475 h 814751"/>
                <a:gd name="connsiteX1" fmla="*/ 81475 w 9014072"/>
                <a:gd name="connsiteY1" fmla="*/ 0 h 814751"/>
                <a:gd name="connsiteX2" fmla="*/ 8932597 w 9014072"/>
                <a:gd name="connsiteY2" fmla="*/ 0 h 814751"/>
                <a:gd name="connsiteX3" fmla="*/ 9014072 w 9014072"/>
                <a:gd name="connsiteY3" fmla="*/ 81475 h 814751"/>
                <a:gd name="connsiteX4" fmla="*/ 9014072 w 9014072"/>
                <a:gd name="connsiteY4" fmla="*/ 733276 h 814751"/>
                <a:gd name="connsiteX5" fmla="*/ 8932597 w 9014072"/>
                <a:gd name="connsiteY5" fmla="*/ 814751 h 814751"/>
                <a:gd name="connsiteX6" fmla="*/ 81475 w 9014072"/>
                <a:gd name="connsiteY6" fmla="*/ 814751 h 814751"/>
                <a:gd name="connsiteX7" fmla="*/ 0 w 9014072"/>
                <a:gd name="connsiteY7" fmla="*/ 733276 h 814751"/>
                <a:gd name="connsiteX8" fmla="*/ 0 w 9014072"/>
                <a:gd name="connsiteY8" fmla="*/ 81475 h 8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14072" h="814751">
                  <a:moveTo>
                    <a:pt x="0" y="81475"/>
                  </a:moveTo>
                  <a:cubicBezTo>
                    <a:pt x="0" y="36478"/>
                    <a:pt x="36478" y="0"/>
                    <a:pt x="81475" y="0"/>
                  </a:cubicBezTo>
                  <a:lnTo>
                    <a:pt x="8932597" y="0"/>
                  </a:lnTo>
                  <a:cubicBezTo>
                    <a:pt x="8977594" y="0"/>
                    <a:pt x="9014072" y="36478"/>
                    <a:pt x="9014072" y="81475"/>
                  </a:cubicBezTo>
                  <a:lnTo>
                    <a:pt x="9014072" y="733276"/>
                  </a:lnTo>
                  <a:cubicBezTo>
                    <a:pt x="9014072" y="778273"/>
                    <a:pt x="8977594" y="814751"/>
                    <a:pt x="8932597" y="814751"/>
                  </a:cubicBezTo>
                  <a:lnTo>
                    <a:pt x="81475" y="814751"/>
                  </a:lnTo>
                  <a:cubicBezTo>
                    <a:pt x="36478" y="814751"/>
                    <a:pt x="0" y="778273"/>
                    <a:pt x="0" y="733276"/>
                  </a:cubicBezTo>
                  <a:lnTo>
                    <a:pt x="0" y="81475"/>
                  </a:lnTo>
                  <a:close/>
                </a:path>
              </a:pathLst>
            </a:custGeom>
            <a:ln w="3175">
              <a:solidFill>
                <a:srgbClr val="D2233C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00000" tIns="36000" rIns="36000" bIns="36000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ОРГАНИЗАЦИЯ СТАЖИРОВОК ПРЕПОДАВАТЕЛЕЙ И МАСТЕРОВ ПРОИЗВОДСТВЕННОГО ОБУЧЕНИЯ</a:t>
              </a:r>
            </a:p>
          </p:txBody>
        </p:sp>
        <p:sp>
          <p:nvSpPr>
            <p:cNvPr id="23" name="Скругленный прямоугольник 22"/>
            <p:cNvSpPr/>
            <p:nvPr/>
          </p:nvSpPr>
          <p:spPr>
            <a:xfrm>
              <a:off x="556907" y="2390477"/>
              <a:ext cx="651600" cy="651801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 w="3175">
              <a:solidFill>
                <a:srgbClr val="D2233C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lIns="36000" tIns="36000" rIns="36000" bIns="36000" anchor="ctr" anchorCtr="1"/>
            <a:lstStyle/>
            <a:p>
              <a:r>
                <a:rPr lang="ru-RU" sz="2800" dirty="0">
                  <a:solidFill>
                    <a:srgbClr val="D2233C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24" name="Полилиния 23"/>
            <p:cNvSpPr/>
            <p:nvPr/>
          </p:nvSpPr>
          <p:spPr>
            <a:xfrm>
              <a:off x="475432" y="3205229"/>
              <a:ext cx="9014072" cy="814751"/>
            </a:xfrm>
            <a:custGeom>
              <a:avLst/>
              <a:gdLst>
                <a:gd name="connsiteX0" fmla="*/ 0 w 9014072"/>
                <a:gd name="connsiteY0" fmla="*/ 81475 h 814751"/>
                <a:gd name="connsiteX1" fmla="*/ 81475 w 9014072"/>
                <a:gd name="connsiteY1" fmla="*/ 0 h 814751"/>
                <a:gd name="connsiteX2" fmla="*/ 8932597 w 9014072"/>
                <a:gd name="connsiteY2" fmla="*/ 0 h 814751"/>
                <a:gd name="connsiteX3" fmla="*/ 9014072 w 9014072"/>
                <a:gd name="connsiteY3" fmla="*/ 81475 h 814751"/>
                <a:gd name="connsiteX4" fmla="*/ 9014072 w 9014072"/>
                <a:gd name="connsiteY4" fmla="*/ 733276 h 814751"/>
                <a:gd name="connsiteX5" fmla="*/ 8932597 w 9014072"/>
                <a:gd name="connsiteY5" fmla="*/ 814751 h 814751"/>
                <a:gd name="connsiteX6" fmla="*/ 81475 w 9014072"/>
                <a:gd name="connsiteY6" fmla="*/ 814751 h 814751"/>
                <a:gd name="connsiteX7" fmla="*/ 0 w 9014072"/>
                <a:gd name="connsiteY7" fmla="*/ 733276 h 814751"/>
                <a:gd name="connsiteX8" fmla="*/ 0 w 9014072"/>
                <a:gd name="connsiteY8" fmla="*/ 81475 h 8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14072" h="814751">
                  <a:moveTo>
                    <a:pt x="0" y="81475"/>
                  </a:moveTo>
                  <a:cubicBezTo>
                    <a:pt x="0" y="36478"/>
                    <a:pt x="36478" y="0"/>
                    <a:pt x="81475" y="0"/>
                  </a:cubicBezTo>
                  <a:lnTo>
                    <a:pt x="8932597" y="0"/>
                  </a:lnTo>
                  <a:cubicBezTo>
                    <a:pt x="8977594" y="0"/>
                    <a:pt x="9014072" y="36478"/>
                    <a:pt x="9014072" y="81475"/>
                  </a:cubicBezTo>
                  <a:lnTo>
                    <a:pt x="9014072" y="733276"/>
                  </a:lnTo>
                  <a:cubicBezTo>
                    <a:pt x="9014072" y="778273"/>
                    <a:pt x="8977594" y="814751"/>
                    <a:pt x="8932597" y="814751"/>
                  </a:cubicBezTo>
                  <a:lnTo>
                    <a:pt x="81475" y="814751"/>
                  </a:lnTo>
                  <a:cubicBezTo>
                    <a:pt x="36478" y="814751"/>
                    <a:pt x="0" y="778273"/>
                    <a:pt x="0" y="733276"/>
                  </a:cubicBezTo>
                  <a:lnTo>
                    <a:pt x="0" y="81475"/>
                  </a:lnTo>
                  <a:close/>
                </a:path>
              </a:pathLst>
            </a:custGeom>
            <a:ln w="3175">
              <a:solidFill>
                <a:srgbClr val="D2233C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00000" tIns="36000" rIns="36000" bIns="36000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ВЫПЛАТЫ ИМЕННЫХ СТИПЕНДИЙ СТУДЕНТАМ, ГРАНТОВ ПРЕПОДОВАТЕЛЯМ И МАСТЕРАМ ПРОИЗВОДСТВЕННОГО ОБУЧЕНИЯМ</a:t>
              </a:r>
            </a:p>
          </p:txBody>
        </p:sp>
        <p:sp>
          <p:nvSpPr>
            <p:cNvPr id="25" name="Скругленный прямоугольник 24"/>
            <p:cNvSpPr/>
            <p:nvPr/>
          </p:nvSpPr>
          <p:spPr>
            <a:xfrm>
              <a:off x="556907" y="3286704"/>
              <a:ext cx="651600" cy="651801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 w="3175">
              <a:solidFill>
                <a:srgbClr val="D2233C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lIns="36000" tIns="36000" rIns="36000" bIns="36000" anchor="ctr" anchorCtr="1"/>
            <a:lstStyle/>
            <a:p>
              <a:r>
                <a:rPr lang="ru-RU" sz="2800" dirty="0">
                  <a:solidFill>
                    <a:srgbClr val="D2233C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4</a:t>
              </a:r>
            </a:p>
          </p:txBody>
        </p:sp>
        <p:sp>
          <p:nvSpPr>
            <p:cNvPr id="26" name="Полилиния 25"/>
            <p:cNvSpPr/>
            <p:nvPr/>
          </p:nvSpPr>
          <p:spPr>
            <a:xfrm>
              <a:off x="475432" y="4101455"/>
              <a:ext cx="9014072" cy="814751"/>
            </a:xfrm>
            <a:custGeom>
              <a:avLst/>
              <a:gdLst>
                <a:gd name="connsiteX0" fmla="*/ 0 w 9014072"/>
                <a:gd name="connsiteY0" fmla="*/ 81475 h 814751"/>
                <a:gd name="connsiteX1" fmla="*/ 81475 w 9014072"/>
                <a:gd name="connsiteY1" fmla="*/ 0 h 814751"/>
                <a:gd name="connsiteX2" fmla="*/ 8932597 w 9014072"/>
                <a:gd name="connsiteY2" fmla="*/ 0 h 814751"/>
                <a:gd name="connsiteX3" fmla="*/ 9014072 w 9014072"/>
                <a:gd name="connsiteY3" fmla="*/ 81475 h 814751"/>
                <a:gd name="connsiteX4" fmla="*/ 9014072 w 9014072"/>
                <a:gd name="connsiteY4" fmla="*/ 733276 h 814751"/>
                <a:gd name="connsiteX5" fmla="*/ 8932597 w 9014072"/>
                <a:gd name="connsiteY5" fmla="*/ 814751 h 814751"/>
                <a:gd name="connsiteX6" fmla="*/ 81475 w 9014072"/>
                <a:gd name="connsiteY6" fmla="*/ 814751 h 814751"/>
                <a:gd name="connsiteX7" fmla="*/ 0 w 9014072"/>
                <a:gd name="connsiteY7" fmla="*/ 733276 h 814751"/>
                <a:gd name="connsiteX8" fmla="*/ 0 w 9014072"/>
                <a:gd name="connsiteY8" fmla="*/ 81475 h 8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14072" h="814751">
                  <a:moveTo>
                    <a:pt x="0" y="81475"/>
                  </a:moveTo>
                  <a:cubicBezTo>
                    <a:pt x="0" y="36478"/>
                    <a:pt x="36478" y="0"/>
                    <a:pt x="81475" y="0"/>
                  </a:cubicBezTo>
                  <a:lnTo>
                    <a:pt x="8932597" y="0"/>
                  </a:lnTo>
                  <a:cubicBezTo>
                    <a:pt x="8977594" y="0"/>
                    <a:pt x="9014072" y="36478"/>
                    <a:pt x="9014072" y="81475"/>
                  </a:cubicBezTo>
                  <a:lnTo>
                    <a:pt x="9014072" y="733276"/>
                  </a:lnTo>
                  <a:cubicBezTo>
                    <a:pt x="9014072" y="778273"/>
                    <a:pt x="8977594" y="814751"/>
                    <a:pt x="8932597" y="814751"/>
                  </a:cubicBezTo>
                  <a:lnTo>
                    <a:pt x="81475" y="814751"/>
                  </a:lnTo>
                  <a:cubicBezTo>
                    <a:pt x="36478" y="814751"/>
                    <a:pt x="0" y="778273"/>
                    <a:pt x="0" y="733276"/>
                  </a:cubicBezTo>
                  <a:lnTo>
                    <a:pt x="0" y="81475"/>
                  </a:lnTo>
                  <a:close/>
                </a:path>
              </a:pathLst>
            </a:custGeom>
            <a:ln w="3175">
              <a:solidFill>
                <a:srgbClr val="D2233C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00000" tIns="36000" rIns="36000" bIns="36000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ТРУДОУСТРОЙСТВО ВЫПУСКНИКОВ КОЛЛЕДЖЕЙ</a:t>
              </a:r>
            </a:p>
          </p:txBody>
        </p:sp>
        <p:sp>
          <p:nvSpPr>
            <p:cNvPr id="28" name="Скругленный прямоугольник 27"/>
            <p:cNvSpPr/>
            <p:nvPr/>
          </p:nvSpPr>
          <p:spPr>
            <a:xfrm>
              <a:off x="556907" y="4182930"/>
              <a:ext cx="651600" cy="651801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 w="3175">
              <a:solidFill>
                <a:srgbClr val="D2233C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lIns="36000" tIns="36000" rIns="36000" bIns="36000" anchor="ctr" anchorCtr="1"/>
            <a:lstStyle/>
            <a:p>
              <a:r>
                <a:rPr lang="ru-RU" sz="2800" dirty="0">
                  <a:solidFill>
                    <a:srgbClr val="D2233C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5</a:t>
              </a:r>
            </a:p>
          </p:txBody>
        </p:sp>
        <p:sp>
          <p:nvSpPr>
            <p:cNvPr id="30" name="Полилиния 29"/>
            <p:cNvSpPr/>
            <p:nvPr/>
          </p:nvSpPr>
          <p:spPr>
            <a:xfrm>
              <a:off x="475432" y="5000691"/>
              <a:ext cx="9014072" cy="814751"/>
            </a:xfrm>
            <a:custGeom>
              <a:avLst/>
              <a:gdLst>
                <a:gd name="connsiteX0" fmla="*/ 0 w 9014072"/>
                <a:gd name="connsiteY0" fmla="*/ 81475 h 814751"/>
                <a:gd name="connsiteX1" fmla="*/ 81475 w 9014072"/>
                <a:gd name="connsiteY1" fmla="*/ 0 h 814751"/>
                <a:gd name="connsiteX2" fmla="*/ 8932597 w 9014072"/>
                <a:gd name="connsiteY2" fmla="*/ 0 h 814751"/>
                <a:gd name="connsiteX3" fmla="*/ 9014072 w 9014072"/>
                <a:gd name="connsiteY3" fmla="*/ 81475 h 814751"/>
                <a:gd name="connsiteX4" fmla="*/ 9014072 w 9014072"/>
                <a:gd name="connsiteY4" fmla="*/ 733276 h 814751"/>
                <a:gd name="connsiteX5" fmla="*/ 8932597 w 9014072"/>
                <a:gd name="connsiteY5" fmla="*/ 814751 h 814751"/>
                <a:gd name="connsiteX6" fmla="*/ 81475 w 9014072"/>
                <a:gd name="connsiteY6" fmla="*/ 814751 h 814751"/>
                <a:gd name="connsiteX7" fmla="*/ 0 w 9014072"/>
                <a:gd name="connsiteY7" fmla="*/ 733276 h 814751"/>
                <a:gd name="connsiteX8" fmla="*/ 0 w 9014072"/>
                <a:gd name="connsiteY8" fmla="*/ 81475 h 8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14072" h="814751">
                  <a:moveTo>
                    <a:pt x="0" y="81475"/>
                  </a:moveTo>
                  <a:cubicBezTo>
                    <a:pt x="0" y="36478"/>
                    <a:pt x="36478" y="0"/>
                    <a:pt x="81475" y="0"/>
                  </a:cubicBezTo>
                  <a:lnTo>
                    <a:pt x="8932597" y="0"/>
                  </a:lnTo>
                  <a:cubicBezTo>
                    <a:pt x="8977594" y="0"/>
                    <a:pt x="9014072" y="36478"/>
                    <a:pt x="9014072" y="81475"/>
                  </a:cubicBezTo>
                  <a:lnTo>
                    <a:pt x="9014072" y="733276"/>
                  </a:lnTo>
                  <a:cubicBezTo>
                    <a:pt x="9014072" y="778273"/>
                    <a:pt x="8977594" y="814751"/>
                    <a:pt x="8932597" y="814751"/>
                  </a:cubicBezTo>
                  <a:lnTo>
                    <a:pt x="81475" y="814751"/>
                  </a:lnTo>
                  <a:cubicBezTo>
                    <a:pt x="36478" y="814751"/>
                    <a:pt x="0" y="778273"/>
                    <a:pt x="0" y="733276"/>
                  </a:cubicBezTo>
                  <a:lnTo>
                    <a:pt x="0" y="81475"/>
                  </a:lnTo>
                  <a:close/>
                </a:path>
              </a:pathLst>
            </a:custGeom>
            <a:ln w="3175">
              <a:solidFill>
                <a:srgbClr val="D2233C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00000" tIns="36000" rIns="36000" bIns="36000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ОБУЧЕНИЕ ПО ПРОГРАММАМ ДОПОЛНИТЕЛЬНОГО ПРОФЕССИОНАЛЬНОГО ОБРАЗОВАНИЯ РАБОТНИКОВ ООО «ЛУКОЙЛ-ЗАПАДНАЯ СИБИРЬ»</a:t>
              </a:r>
            </a:p>
          </p:txBody>
        </p:sp>
        <p:sp>
          <p:nvSpPr>
            <p:cNvPr id="31" name="Скругленный прямоугольник 30"/>
            <p:cNvSpPr/>
            <p:nvPr/>
          </p:nvSpPr>
          <p:spPr>
            <a:xfrm>
              <a:off x="556907" y="5079157"/>
              <a:ext cx="651600" cy="651801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 w="3175">
              <a:solidFill>
                <a:srgbClr val="D2233C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lIns="36000" tIns="36000" rIns="36000" bIns="36000" anchor="ctr" anchorCtr="1"/>
            <a:lstStyle/>
            <a:p>
              <a:r>
                <a:rPr lang="ru-RU" sz="2800" dirty="0">
                  <a:solidFill>
                    <a:srgbClr val="D2233C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6</a:t>
              </a:r>
            </a:p>
          </p:txBody>
        </p:sp>
        <p:sp>
          <p:nvSpPr>
            <p:cNvPr id="37" name="Полилиния 36"/>
            <p:cNvSpPr/>
            <p:nvPr/>
          </p:nvSpPr>
          <p:spPr>
            <a:xfrm>
              <a:off x="464638" y="506421"/>
              <a:ext cx="9014072" cy="814751"/>
            </a:xfrm>
            <a:custGeom>
              <a:avLst/>
              <a:gdLst>
                <a:gd name="connsiteX0" fmla="*/ 0 w 9014072"/>
                <a:gd name="connsiteY0" fmla="*/ 81475 h 814751"/>
                <a:gd name="connsiteX1" fmla="*/ 81475 w 9014072"/>
                <a:gd name="connsiteY1" fmla="*/ 0 h 814751"/>
                <a:gd name="connsiteX2" fmla="*/ 8932597 w 9014072"/>
                <a:gd name="connsiteY2" fmla="*/ 0 h 814751"/>
                <a:gd name="connsiteX3" fmla="*/ 9014072 w 9014072"/>
                <a:gd name="connsiteY3" fmla="*/ 81475 h 814751"/>
                <a:gd name="connsiteX4" fmla="*/ 9014072 w 9014072"/>
                <a:gd name="connsiteY4" fmla="*/ 733276 h 814751"/>
                <a:gd name="connsiteX5" fmla="*/ 8932597 w 9014072"/>
                <a:gd name="connsiteY5" fmla="*/ 814751 h 814751"/>
                <a:gd name="connsiteX6" fmla="*/ 81475 w 9014072"/>
                <a:gd name="connsiteY6" fmla="*/ 814751 h 814751"/>
                <a:gd name="connsiteX7" fmla="*/ 0 w 9014072"/>
                <a:gd name="connsiteY7" fmla="*/ 733276 h 814751"/>
                <a:gd name="connsiteX8" fmla="*/ 0 w 9014072"/>
                <a:gd name="connsiteY8" fmla="*/ 81475 h 8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14072" h="814751">
                  <a:moveTo>
                    <a:pt x="0" y="81475"/>
                  </a:moveTo>
                  <a:cubicBezTo>
                    <a:pt x="0" y="36478"/>
                    <a:pt x="36478" y="0"/>
                    <a:pt x="81475" y="0"/>
                  </a:cubicBezTo>
                  <a:lnTo>
                    <a:pt x="8932597" y="0"/>
                  </a:lnTo>
                  <a:cubicBezTo>
                    <a:pt x="8977594" y="0"/>
                    <a:pt x="9014072" y="36478"/>
                    <a:pt x="9014072" y="81475"/>
                  </a:cubicBezTo>
                  <a:lnTo>
                    <a:pt x="9014072" y="733276"/>
                  </a:lnTo>
                  <a:cubicBezTo>
                    <a:pt x="9014072" y="778273"/>
                    <a:pt x="8977594" y="814751"/>
                    <a:pt x="8932597" y="814751"/>
                  </a:cubicBezTo>
                  <a:lnTo>
                    <a:pt x="81475" y="814751"/>
                  </a:lnTo>
                  <a:cubicBezTo>
                    <a:pt x="36478" y="814751"/>
                    <a:pt x="0" y="778273"/>
                    <a:pt x="0" y="733276"/>
                  </a:cubicBezTo>
                  <a:lnTo>
                    <a:pt x="0" y="81475"/>
                  </a:lnTo>
                  <a:close/>
                </a:path>
              </a:pathLst>
            </a:custGeom>
            <a:ln w="3175">
              <a:solidFill>
                <a:srgbClr val="D2233C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00000" tIns="36000" rIns="36000" bIns="3600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ПРОФОРИЕНТАЦИОННЫЕ МЕРОПРИЯТИЯ</a:t>
              </a:r>
            </a:p>
          </p:txBody>
        </p:sp>
        <p:sp>
          <p:nvSpPr>
            <p:cNvPr id="38" name="Скругленный прямоугольник 37"/>
            <p:cNvSpPr/>
            <p:nvPr/>
          </p:nvSpPr>
          <p:spPr>
            <a:xfrm>
              <a:off x="546113" y="587896"/>
              <a:ext cx="651600" cy="651801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 w="3175">
              <a:solidFill>
                <a:srgbClr val="D2233C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lIns="36000" tIns="36000" rIns="36000" bIns="36000" anchor="ctr" anchorCtr="1"/>
            <a:lstStyle/>
            <a:p>
              <a:r>
                <a:rPr lang="ru-RU" sz="2800" dirty="0">
                  <a:solidFill>
                    <a:srgbClr val="D2233C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4725233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475432" y="295331"/>
            <a:ext cx="9175019" cy="540000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latin typeface="+mn-lt"/>
                <a:cs typeface="Arial" panose="020B0604020202020204" pitchFamily="34" charset="0"/>
              </a:rPr>
              <a:t>ПРОФОРИЕНТАЦИОННЫЕ МЕРОПРИЯТИЯ</a:t>
            </a:r>
            <a:br>
              <a:rPr lang="ru-RU" b="1" dirty="0">
                <a:latin typeface="+mn-lt"/>
                <a:cs typeface="Arial" panose="020B0604020202020204" pitchFamily="34" charset="0"/>
              </a:rPr>
            </a:br>
            <a:r>
              <a:rPr lang="ru-RU" sz="1800" dirty="0">
                <a:latin typeface="+mn-lt"/>
                <a:cs typeface="Arial" panose="020B0604020202020204" pitchFamily="34" charset="0"/>
              </a:rPr>
              <a:t>ПО ПРИВЕЛЕЧЕНИЮ ВЫПУСКНИКОВ КОЛЛЕДЖЕЙ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416496" y="2852936"/>
            <a:ext cx="9024866" cy="2664296"/>
            <a:chOff x="464638" y="506421"/>
            <a:chExt cx="9024866" cy="2664296"/>
          </a:xfrm>
        </p:grpSpPr>
        <p:sp>
          <p:nvSpPr>
            <p:cNvPr id="8" name="Полилиния 7"/>
            <p:cNvSpPr/>
            <p:nvPr/>
          </p:nvSpPr>
          <p:spPr>
            <a:xfrm>
              <a:off x="475432" y="1412776"/>
              <a:ext cx="9014072" cy="814751"/>
            </a:xfrm>
            <a:custGeom>
              <a:avLst/>
              <a:gdLst>
                <a:gd name="connsiteX0" fmla="*/ 0 w 9014072"/>
                <a:gd name="connsiteY0" fmla="*/ 81475 h 814751"/>
                <a:gd name="connsiteX1" fmla="*/ 81475 w 9014072"/>
                <a:gd name="connsiteY1" fmla="*/ 0 h 814751"/>
                <a:gd name="connsiteX2" fmla="*/ 8932597 w 9014072"/>
                <a:gd name="connsiteY2" fmla="*/ 0 h 814751"/>
                <a:gd name="connsiteX3" fmla="*/ 9014072 w 9014072"/>
                <a:gd name="connsiteY3" fmla="*/ 81475 h 814751"/>
                <a:gd name="connsiteX4" fmla="*/ 9014072 w 9014072"/>
                <a:gd name="connsiteY4" fmla="*/ 733276 h 814751"/>
                <a:gd name="connsiteX5" fmla="*/ 8932597 w 9014072"/>
                <a:gd name="connsiteY5" fmla="*/ 814751 h 814751"/>
                <a:gd name="connsiteX6" fmla="*/ 81475 w 9014072"/>
                <a:gd name="connsiteY6" fmla="*/ 814751 h 814751"/>
                <a:gd name="connsiteX7" fmla="*/ 0 w 9014072"/>
                <a:gd name="connsiteY7" fmla="*/ 733276 h 814751"/>
                <a:gd name="connsiteX8" fmla="*/ 0 w 9014072"/>
                <a:gd name="connsiteY8" fmla="*/ 81475 h 8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14072" h="814751">
                  <a:moveTo>
                    <a:pt x="0" y="81475"/>
                  </a:moveTo>
                  <a:cubicBezTo>
                    <a:pt x="0" y="36478"/>
                    <a:pt x="36478" y="0"/>
                    <a:pt x="81475" y="0"/>
                  </a:cubicBezTo>
                  <a:lnTo>
                    <a:pt x="8932597" y="0"/>
                  </a:lnTo>
                  <a:cubicBezTo>
                    <a:pt x="8977594" y="0"/>
                    <a:pt x="9014072" y="36478"/>
                    <a:pt x="9014072" y="81475"/>
                  </a:cubicBezTo>
                  <a:lnTo>
                    <a:pt x="9014072" y="733276"/>
                  </a:lnTo>
                  <a:cubicBezTo>
                    <a:pt x="9014072" y="778273"/>
                    <a:pt x="8977594" y="814751"/>
                    <a:pt x="8932597" y="814751"/>
                  </a:cubicBezTo>
                  <a:lnTo>
                    <a:pt x="81475" y="814751"/>
                  </a:lnTo>
                  <a:cubicBezTo>
                    <a:pt x="36478" y="814751"/>
                    <a:pt x="0" y="778273"/>
                    <a:pt x="0" y="733276"/>
                  </a:cubicBezTo>
                  <a:lnTo>
                    <a:pt x="0" y="81475"/>
                  </a:lnTo>
                  <a:close/>
                </a:path>
              </a:pathLst>
            </a:custGeom>
            <a:ln w="3175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00000" tIns="36000" rIns="36000" bIns="36000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ВСТРЕЧИ ПРЕПОДАВАТЕЛЕЙ И СТУДЕНТОВ КОЛЛЕДЖЕЙ С РУКОВОДИТЕЛЯМИ ООО «ЛУКОЙЛ-ЗАПАДНАЯ СИБИРЬ»</a:t>
              </a:r>
            </a:p>
          </p:txBody>
        </p:sp>
        <p:sp>
          <p:nvSpPr>
            <p:cNvPr id="9" name="Скругленный прямоугольник 8"/>
            <p:cNvSpPr/>
            <p:nvPr/>
          </p:nvSpPr>
          <p:spPr>
            <a:xfrm>
              <a:off x="556907" y="1494251"/>
              <a:ext cx="651600" cy="651801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 w="3175">
              <a:solidFill>
                <a:schemeClr val="accent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lIns="36000" tIns="36000" rIns="36000" bIns="36000" anchor="ctr" anchorCtr="1"/>
            <a:lstStyle/>
            <a:p>
              <a:r>
                <a:rPr lang="ru-RU" sz="2800" dirty="0">
                  <a:solidFill>
                    <a:schemeClr val="accent6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2</a:t>
              </a: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475432" y="2355966"/>
              <a:ext cx="9014072" cy="814751"/>
            </a:xfrm>
            <a:custGeom>
              <a:avLst/>
              <a:gdLst>
                <a:gd name="connsiteX0" fmla="*/ 0 w 9014072"/>
                <a:gd name="connsiteY0" fmla="*/ 81475 h 814751"/>
                <a:gd name="connsiteX1" fmla="*/ 81475 w 9014072"/>
                <a:gd name="connsiteY1" fmla="*/ 0 h 814751"/>
                <a:gd name="connsiteX2" fmla="*/ 8932597 w 9014072"/>
                <a:gd name="connsiteY2" fmla="*/ 0 h 814751"/>
                <a:gd name="connsiteX3" fmla="*/ 9014072 w 9014072"/>
                <a:gd name="connsiteY3" fmla="*/ 81475 h 814751"/>
                <a:gd name="connsiteX4" fmla="*/ 9014072 w 9014072"/>
                <a:gd name="connsiteY4" fmla="*/ 733276 h 814751"/>
                <a:gd name="connsiteX5" fmla="*/ 8932597 w 9014072"/>
                <a:gd name="connsiteY5" fmla="*/ 814751 h 814751"/>
                <a:gd name="connsiteX6" fmla="*/ 81475 w 9014072"/>
                <a:gd name="connsiteY6" fmla="*/ 814751 h 814751"/>
                <a:gd name="connsiteX7" fmla="*/ 0 w 9014072"/>
                <a:gd name="connsiteY7" fmla="*/ 733276 h 814751"/>
                <a:gd name="connsiteX8" fmla="*/ 0 w 9014072"/>
                <a:gd name="connsiteY8" fmla="*/ 81475 h 8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14072" h="814751">
                  <a:moveTo>
                    <a:pt x="0" y="81475"/>
                  </a:moveTo>
                  <a:cubicBezTo>
                    <a:pt x="0" y="36478"/>
                    <a:pt x="36478" y="0"/>
                    <a:pt x="81475" y="0"/>
                  </a:cubicBezTo>
                  <a:lnTo>
                    <a:pt x="8932597" y="0"/>
                  </a:lnTo>
                  <a:cubicBezTo>
                    <a:pt x="8977594" y="0"/>
                    <a:pt x="9014072" y="36478"/>
                    <a:pt x="9014072" y="81475"/>
                  </a:cubicBezTo>
                  <a:lnTo>
                    <a:pt x="9014072" y="733276"/>
                  </a:lnTo>
                  <a:cubicBezTo>
                    <a:pt x="9014072" y="778273"/>
                    <a:pt x="8977594" y="814751"/>
                    <a:pt x="8932597" y="814751"/>
                  </a:cubicBezTo>
                  <a:lnTo>
                    <a:pt x="81475" y="814751"/>
                  </a:lnTo>
                  <a:cubicBezTo>
                    <a:pt x="36478" y="814751"/>
                    <a:pt x="0" y="778273"/>
                    <a:pt x="0" y="733276"/>
                  </a:cubicBezTo>
                  <a:lnTo>
                    <a:pt x="0" y="81475"/>
                  </a:lnTo>
                  <a:close/>
                </a:path>
              </a:pathLst>
            </a:custGeom>
            <a:ln w="3175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00000" tIns="36000" rIns="36000" bIns="36000" numCol="1" spcCol="1270" anchor="ctr" anchorCtr="0">
              <a:noAutofit/>
            </a:bodyPr>
            <a:lstStyle/>
            <a:p>
              <a:pPr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dirty="0">
                  <a:latin typeface="Arial" panose="020B0604020202020204" pitchFamily="34" charset="0"/>
                  <a:cs typeface="Arial" panose="020B0604020202020204" pitchFamily="34" charset="0"/>
                </a:rPr>
                <a:t>УЧАСТИЕ ПРЕДСТАВИТЕЛЕЙ ООО «ЛУКОЙЛ-ЗАПАДНАЯ СИБИРЬ» В МЕРОПРИЯТИЯХ УЧЕБНЫХ УЧРЕЖДЕНИЙ: КОНКУРСЫ, ОЛИМПИАДЫ, ТВОРЧЕСКИЕ ВСТРЕЧИ, «ДЕНЬ ОТКРЫТЫХ ДВЕРЕЙ», «ЯРМАРКА ВАКАНСИЙ» </a:t>
              </a:r>
            </a:p>
          </p:txBody>
        </p:sp>
        <p:sp>
          <p:nvSpPr>
            <p:cNvPr id="13" name="Скругленный прямоугольник 12"/>
            <p:cNvSpPr/>
            <p:nvPr/>
          </p:nvSpPr>
          <p:spPr>
            <a:xfrm>
              <a:off x="556907" y="2437441"/>
              <a:ext cx="651600" cy="651801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 w="3175">
              <a:solidFill>
                <a:schemeClr val="accent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lIns="36000" tIns="36000" rIns="36000" bIns="36000" anchor="ctr" anchorCtr="1"/>
            <a:lstStyle/>
            <a:p>
              <a:r>
                <a:rPr lang="ru-RU" sz="2800" dirty="0">
                  <a:solidFill>
                    <a:schemeClr val="accent6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3</a:t>
              </a:r>
            </a:p>
          </p:txBody>
        </p:sp>
        <p:sp>
          <p:nvSpPr>
            <p:cNvPr id="18" name="Полилиния 17"/>
            <p:cNvSpPr/>
            <p:nvPr/>
          </p:nvSpPr>
          <p:spPr>
            <a:xfrm>
              <a:off x="464638" y="506421"/>
              <a:ext cx="9014072" cy="814751"/>
            </a:xfrm>
            <a:custGeom>
              <a:avLst/>
              <a:gdLst>
                <a:gd name="connsiteX0" fmla="*/ 0 w 9014072"/>
                <a:gd name="connsiteY0" fmla="*/ 81475 h 814751"/>
                <a:gd name="connsiteX1" fmla="*/ 81475 w 9014072"/>
                <a:gd name="connsiteY1" fmla="*/ 0 h 814751"/>
                <a:gd name="connsiteX2" fmla="*/ 8932597 w 9014072"/>
                <a:gd name="connsiteY2" fmla="*/ 0 h 814751"/>
                <a:gd name="connsiteX3" fmla="*/ 9014072 w 9014072"/>
                <a:gd name="connsiteY3" fmla="*/ 81475 h 814751"/>
                <a:gd name="connsiteX4" fmla="*/ 9014072 w 9014072"/>
                <a:gd name="connsiteY4" fmla="*/ 733276 h 814751"/>
                <a:gd name="connsiteX5" fmla="*/ 8932597 w 9014072"/>
                <a:gd name="connsiteY5" fmla="*/ 814751 h 814751"/>
                <a:gd name="connsiteX6" fmla="*/ 81475 w 9014072"/>
                <a:gd name="connsiteY6" fmla="*/ 814751 h 814751"/>
                <a:gd name="connsiteX7" fmla="*/ 0 w 9014072"/>
                <a:gd name="connsiteY7" fmla="*/ 733276 h 814751"/>
                <a:gd name="connsiteX8" fmla="*/ 0 w 9014072"/>
                <a:gd name="connsiteY8" fmla="*/ 81475 h 814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014072" h="814751">
                  <a:moveTo>
                    <a:pt x="0" y="81475"/>
                  </a:moveTo>
                  <a:cubicBezTo>
                    <a:pt x="0" y="36478"/>
                    <a:pt x="36478" y="0"/>
                    <a:pt x="81475" y="0"/>
                  </a:cubicBezTo>
                  <a:lnTo>
                    <a:pt x="8932597" y="0"/>
                  </a:lnTo>
                  <a:cubicBezTo>
                    <a:pt x="8977594" y="0"/>
                    <a:pt x="9014072" y="36478"/>
                    <a:pt x="9014072" y="81475"/>
                  </a:cubicBezTo>
                  <a:lnTo>
                    <a:pt x="9014072" y="733276"/>
                  </a:lnTo>
                  <a:cubicBezTo>
                    <a:pt x="9014072" y="778273"/>
                    <a:pt x="8977594" y="814751"/>
                    <a:pt x="8932597" y="814751"/>
                  </a:cubicBezTo>
                  <a:lnTo>
                    <a:pt x="81475" y="814751"/>
                  </a:lnTo>
                  <a:cubicBezTo>
                    <a:pt x="36478" y="814751"/>
                    <a:pt x="0" y="778273"/>
                    <a:pt x="0" y="733276"/>
                  </a:cubicBezTo>
                  <a:lnTo>
                    <a:pt x="0" y="81475"/>
                  </a:lnTo>
                  <a:close/>
                </a:path>
              </a:pathLst>
            </a:custGeom>
            <a:ln w="3175">
              <a:solidFill>
                <a:schemeClr val="accent6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900000" tIns="36000" rIns="36000" bIns="36000" numCol="1" spcCol="1270" anchor="ctr" anchorCtr="0">
              <a:noAutofit/>
            </a:bodyPr>
            <a:lstStyle/>
            <a:p>
              <a:pPr lvl="0" algn="l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600" kern="1200" dirty="0">
                  <a:latin typeface="Arial" panose="020B0604020202020204" pitchFamily="34" charset="0"/>
                  <a:cs typeface="Arial" panose="020B0604020202020204" pitchFamily="34" charset="0"/>
                </a:rPr>
                <a:t>ПРОВЕДЕНИЕ ЭКСКУРСИЙ НА ПРОИЗВОДСТВЕННЫХ ОБЪЕКТАХ ОБЩЕСТВА ДЛЯ СТУДЕНТОВ КОЛЛЕДЖЕЙ</a:t>
              </a:r>
            </a:p>
          </p:txBody>
        </p:sp>
        <p:sp>
          <p:nvSpPr>
            <p:cNvPr id="19" name="Скругленный прямоугольник 18"/>
            <p:cNvSpPr/>
            <p:nvPr/>
          </p:nvSpPr>
          <p:spPr>
            <a:xfrm>
              <a:off x="546113" y="587896"/>
              <a:ext cx="651600" cy="651801"/>
            </a:xfrm>
            <a:prstGeom prst="roundRect">
              <a:avLst>
                <a:gd name="adj" fmla="val 10000"/>
              </a:avLst>
            </a:prstGeom>
            <a:solidFill>
              <a:schemeClr val="bg1"/>
            </a:solidFill>
            <a:ln w="3175">
              <a:solidFill>
                <a:schemeClr val="accent6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6">
                <a:tint val="4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lIns="36000" tIns="36000" rIns="36000" bIns="36000" anchor="ctr" anchorCtr="1"/>
            <a:lstStyle/>
            <a:p>
              <a:r>
                <a:rPr lang="ru-RU" sz="2800" dirty="0">
                  <a:solidFill>
                    <a:schemeClr val="accent6"/>
                  </a:solidFill>
                  <a:latin typeface="Impact" panose="020B0806030902050204" pitchFamily="34" charset="0"/>
                  <a:cs typeface="Arial" panose="020B0604020202020204" pitchFamily="34" charset="0"/>
                </a:rPr>
                <a:t>1</a:t>
              </a: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35075" y="1054461"/>
            <a:ext cx="2395841" cy="144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8943" y="1054461"/>
            <a:ext cx="2279137" cy="144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4124" y="1054461"/>
            <a:ext cx="2160844" cy="144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5" name="Picture 4" descr="ÐÐ°ÑÑÐ¸Ð½ÐºÐ¸ Ð¿Ð¾ Ð·Ð°Ð¿ÑÐ¾ÑÑ Ð»Ð°Ð½Ð³ÐµÐ¿Ð°ÑÑÐºÐ¸Ð¹ Ð¿Ð¾Ð»Ð¸ÑÐµÑÐ½Ð¸ÑÐµÑÐºÐ¸Ð¹ ÐºÐ¾Ð»Ð»ÐµÐ´Ð¶ ÑÑÐµÐ±Ð½ÑÐ¹ Ð¿ÑÐ¾ÑÐµÑÑ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086" y="1052736"/>
            <a:ext cx="2160000" cy="144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320455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88504" y="360681"/>
            <a:ext cx="8979818" cy="410448"/>
          </a:xfrm>
        </p:spPr>
        <p:txBody>
          <a:bodyPr vert="horz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altLang="ru-RU" b="1" dirty="0"/>
              <a:t>ПОДГОТОВКА КВАЛИФИЦИРОВАННЫХ КАДРОВ</a:t>
            </a:r>
            <a:br>
              <a:rPr lang="ru-RU" altLang="ru-RU" b="1" dirty="0"/>
            </a:br>
            <a:r>
              <a:rPr lang="ru-RU" altLang="ru-RU" sz="1800" dirty="0"/>
              <a:t>ПО РАБОЧИМ ПРОФЕССИЯМ</a:t>
            </a:r>
            <a:endParaRPr lang="ru-RU" sz="18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579609" y="980728"/>
            <a:ext cx="8549855" cy="5472607"/>
            <a:chOff x="318032" y="908720"/>
            <a:chExt cx="8549855" cy="5472607"/>
          </a:xfrm>
        </p:grpSpPr>
        <p:sp>
          <p:nvSpPr>
            <p:cNvPr id="6" name="Полилиния 5"/>
            <p:cNvSpPr/>
            <p:nvPr/>
          </p:nvSpPr>
          <p:spPr>
            <a:xfrm>
              <a:off x="2371707" y="4309945"/>
              <a:ext cx="2402509" cy="2071382"/>
            </a:xfrm>
            <a:custGeom>
              <a:avLst/>
              <a:gdLst>
                <a:gd name="connsiteX0" fmla="*/ 0 w 2402509"/>
                <a:gd name="connsiteY0" fmla="*/ 1035691 h 2071382"/>
                <a:gd name="connsiteX1" fmla="*/ 517846 w 2402509"/>
                <a:gd name="connsiteY1" fmla="*/ 0 h 2071382"/>
                <a:gd name="connsiteX2" fmla="*/ 1884664 w 2402509"/>
                <a:gd name="connsiteY2" fmla="*/ 0 h 2071382"/>
                <a:gd name="connsiteX3" fmla="*/ 2402509 w 2402509"/>
                <a:gd name="connsiteY3" fmla="*/ 1035691 h 2071382"/>
                <a:gd name="connsiteX4" fmla="*/ 1884664 w 2402509"/>
                <a:gd name="connsiteY4" fmla="*/ 2071382 h 2071382"/>
                <a:gd name="connsiteX5" fmla="*/ 517846 w 2402509"/>
                <a:gd name="connsiteY5" fmla="*/ 2071382 h 2071382"/>
                <a:gd name="connsiteX6" fmla="*/ 0 w 2402509"/>
                <a:gd name="connsiteY6" fmla="*/ 1035691 h 207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02509" h="2071382">
                  <a:moveTo>
                    <a:pt x="0" y="1035691"/>
                  </a:moveTo>
                  <a:lnTo>
                    <a:pt x="517846" y="0"/>
                  </a:lnTo>
                  <a:lnTo>
                    <a:pt x="1884664" y="0"/>
                  </a:lnTo>
                  <a:lnTo>
                    <a:pt x="2402509" y="1035691"/>
                  </a:lnTo>
                  <a:lnTo>
                    <a:pt x="1884664" y="2071382"/>
                  </a:lnTo>
                  <a:lnTo>
                    <a:pt x="517846" y="2071382"/>
                  </a:lnTo>
                  <a:lnTo>
                    <a:pt x="0" y="1035691"/>
                  </a:ln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000" tIns="321440" rIns="72000" bIns="3214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solidFill>
                    <a:schemeClr val="accent1">
                      <a:lumMod val="50000"/>
                    </a:schemeClr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ОБУЧЕНИЕ</a:t>
              </a:r>
            </a:p>
          </p:txBody>
        </p:sp>
        <p:sp>
          <p:nvSpPr>
            <p:cNvPr id="10" name="Шестиугольник 9"/>
            <p:cNvSpPr/>
            <p:nvPr/>
          </p:nvSpPr>
          <p:spPr>
            <a:xfrm>
              <a:off x="2434121" y="5224418"/>
              <a:ext cx="281290" cy="242436"/>
            </a:xfrm>
            <a:prstGeom prst="hexagon">
              <a:avLst>
                <a:gd name="adj" fmla="val 25000"/>
                <a:gd name="vf" fmla="val 115470"/>
              </a:avLst>
            </a:prstGeom>
            <a:ln w="3175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/>
            <a:lstStyle/>
            <a:p>
              <a:pPr algn="ctr"/>
              <a:r>
                <a:rPr lang="ru-RU" sz="1200" dirty="0">
                  <a:solidFill>
                    <a:schemeClr val="accent1">
                      <a:lumMod val="50000"/>
                    </a:schemeClr>
                  </a:solidFill>
                  <a:latin typeface="Arial Black" panose="020B0A04020102020204" pitchFamily="34" charset="0"/>
                </a:rPr>
                <a:t>2</a:t>
              </a:r>
            </a:p>
          </p:txBody>
        </p:sp>
        <p:sp>
          <p:nvSpPr>
            <p:cNvPr id="11" name="Шестиугольник 10"/>
            <p:cNvSpPr/>
            <p:nvPr/>
          </p:nvSpPr>
          <p:spPr>
            <a:xfrm>
              <a:off x="318032" y="3197364"/>
              <a:ext cx="2402509" cy="2071382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3"/>
              <a:stretch>
                <a:fillRect/>
              </a:stretch>
            </a:blipFill>
            <a:ln w="3175">
              <a:solidFill>
                <a:srgbClr val="D2233C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Полилиния 19"/>
            <p:cNvSpPr/>
            <p:nvPr/>
          </p:nvSpPr>
          <p:spPr>
            <a:xfrm>
              <a:off x="4418542" y="3172737"/>
              <a:ext cx="2402509" cy="2071382"/>
            </a:xfrm>
            <a:custGeom>
              <a:avLst/>
              <a:gdLst>
                <a:gd name="connsiteX0" fmla="*/ 0 w 2402509"/>
                <a:gd name="connsiteY0" fmla="*/ 1035691 h 2071382"/>
                <a:gd name="connsiteX1" fmla="*/ 517846 w 2402509"/>
                <a:gd name="connsiteY1" fmla="*/ 0 h 2071382"/>
                <a:gd name="connsiteX2" fmla="*/ 1884664 w 2402509"/>
                <a:gd name="connsiteY2" fmla="*/ 0 h 2071382"/>
                <a:gd name="connsiteX3" fmla="*/ 2402509 w 2402509"/>
                <a:gd name="connsiteY3" fmla="*/ 1035691 h 2071382"/>
                <a:gd name="connsiteX4" fmla="*/ 1884664 w 2402509"/>
                <a:gd name="connsiteY4" fmla="*/ 2071382 h 2071382"/>
                <a:gd name="connsiteX5" fmla="*/ 517846 w 2402509"/>
                <a:gd name="connsiteY5" fmla="*/ 2071382 h 2071382"/>
                <a:gd name="connsiteX6" fmla="*/ 0 w 2402509"/>
                <a:gd name="connsiteY6" fmla="*/ 1035691 h 207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02509" h="2071382">
                  <a:moveTo>
                    <a:pt x="0" y="1035691"/>
                  </a:moveTo>
                  <a:lnTo>
                    <a:pt x="517846" y="0"/>
                  </a:lnTo>
                  <a:lnTo>
                    <a:pt x="1884664" y="0"/>
                  </a:lnTo>
                  <a:lnTo>
                    <a:pt x="2402509" y="1035691"/>
                  </a:lnTo>
                  <a:lnTo>
                    <a:pt x="1884664" y="2071382"/>
                  </a:lnTo>
                  <a:lnTo>
                    <a:pt x="517846" y="2071382"/>
                  </a:lnTo>
                  <a:lnTo>
                    <a:pt x="0" y="1035691"/>
                  </a:lnTo>
                  <a:close/>
                </a:path>
              </a:pathLst>
            </a:custGeom>
            <a:solidFill>
              <a:srgbClr val="F6CAD0"/>
            </a:solidFill>
            <a:ln w="3175">
              <a:solidFill>
                <a:srgbClr val="D2233C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000" tIns="321440" rIns="72000" bIns="321440" numCol="1" spcCol="1270" anchor="ctr" anchorCtr="0">
              <a:noAutofit/>
            </a:bodyPr>
            <a:lstStyle/>
            <a:p>
              <a:pPr lvl="0"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kern="1200" dirty="0">
                  <a:solidFill>
                    <a:srgbClr val="D2233C"/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ТРУДОУСТРОЙСТВО</a:t>
              </a:r>
            </a:p>
          </p:txBody>
        </p:sp>
        <p:sp>
          <p:nvSpPr>
            <p:cNvPr id="21" name="Шестиугольник 20"/>
            <p:cNvSpPr/>
            <p:nvPr/>
          </p:nvSpPr>
          <p:spPr>
            <a:xfrm>
              <a:off x="6060970" y="4968300"/>
              <a:ext cx="281290" cy="242436"/>
            </a:xfrm>
            <a:prstGeom prst="hexagon">
              <a:avLst>
                <a:gd name="adj" fmla="val 25000"/>
                <a:gd name="vf" fmla="val 115470"/>
              </a:avLst>
            </a:prstGeom>
            <a:ln w="3175">
              <a:solidFill>
                <a:srgbClr val="D2233C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/>
            <a:lstStyle/>
            <a:p>
              <a:pPr algn="ctr"/>
              <a:r>
                <a:rPr lang="ru-RU" sz="1200" dirty="0">
                  <a:solidFill>
                    <a:srgbClr val="D2233C"/>
                  </a:solidFill>
                  <a:latin typeface="Arial Black" panose="020B0A04020102020204" pitchFamily="34" charset="0"/>
                </a:rPr>
                <a:t>3</a:t>
              </a:r>
            </a:p>
          </p:txBody>
        </p:sp>
        <p:sp>
          <p:nvSpPr>
            <p:cNvPr id="22" name="Шестиугольник 21"/>
            <p:cNvSpPr/>
            <p:nvPr/>
          </p:nvSpPr>
          <p:spPr>
            <a:xfrm>
              <a:off x="6465378" y="4309945"/>
              <a:ext cx="2402509" cy="2071382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4"/>
              <a:stretch>
                <a:fillRect/>
              </a:stretch>
            </a:blipFill>
            <a:ln w="3175">
              <a:solidFill>
                <a:srgbClr val="D2233C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8" name="Шестиугольник 27"/>
            <p:cNvSpPr/>
            <p:nvPr/>
          </p:nvSpPr>
          <p:spPr>
            <a:xfrm>
              <a:off x="6527792" y="5224418"/>
              <a:ext cx="281290" cy="242436"/>
            </a:xfrm>
            <a:prstGeom prst="hexagon">
              <a:avLst>
                <a:gd name="adj" fmla="val 25000"/>
                <a:gd name="vf" fmla="val 115470"/>
              </a:avLst>
            </a:pr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Полилиния 28"/>
            <p:cNvSpPr/>
            <p:nvPr/>
          </p:nvSpPr>
          <p:spPr>
            <a:xfrm>
              <a:off x="2371707" y="2040455"/>
              <a:ext cx="2402509" cy="2071382"/>
            </a:xfrm>
            <a:custGeom>
              <a:avLst/>
              <a:gdLst>
                <a:gd name="connsiteX0" fmla="*/ 0 w 2402509"/>
                <a:gd name="connsiteY0" fmla="*/ 1035691 h 2071382"/>
                <a:gd name="connsiteX1" fmla="*/ 517846 w 2402509"/>
                <a:gd name="connsiteY1" fmla="*/ 0 h 2071382"/>
                <a:gd name="connsiteX2" fmla="*/ 1884664 w 2402509"/>
                <a:gd name="connsiteY2" fmla="*/ 0 h 2071382"/>
                <a:gd name="connsiteX3" fmla="*/ 2402509 w 2402509"/>
                <a:gd name="connsiteY3" fmla="*/ 1035691 h 2071382"/>
                <a:gd name="connsiteX4" fmla="*/ 1884664 w 2402509"/>
                <a:gd name="connsiteY4" fmla="*/ 2071382 h 2071382"/>
                <a:gd name="connsiteX5" fmla="*/ 517846 w 2402509"/>
                <a:gd name="connsiteY5" fmla="*/ 2071382 h 2071382"/>
                <a:gd name="connsiteX6" fmla="*/ 0 w 2402509"/>
                <a:gd name="connsiteY6" fmla="*/ 1035691 h 20713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02509" h="2071382">
                  <a:moveTo>
                    <a:pt x="0" y="1035691"/>
                  </a:moveTo>
                  <a:lnTo>
                    <a:pt x="517846" y="0"/>
                  </a:lnTo>
                  <a:lnTo>
                    <a:pt x="1884664" y="0"/>
                  </a:lnTo>
                  <a:lnTo>
                    <a:pt x="2402509" y="1035691"/>
                  </a:lnTo>
                  <a:lnTo>
                    <a:pt x="1884664" y="2071382"/>
                  </a:lnTo>
                  <a:lnTo>
                    <a:pt x="517846" y="2071382"/>
                  </a:lnTo>
                  <a:lnTo>
                    <a:pt x="0" y="1035691"/>
                  </a:lnTo>
                  <a:close/>
                </a:path>
              </a:pathLst>
            </a:custGeom>
            <a:solidFill>
              <a:schemeClr val="accent6">
                <a:lumMod val="20000"/>
                <a:lumOff val="80000"/>
              </a:schemeClr>
            </a:solidFill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72000" tIns="321440" rIns="72000" bIns="321440" numCol="1" spcCol="1270" anchor="ctr" anchorCtr="0">
              <a:noAutofit/>
            </a:bodyPr>
            <a:lstStyle/>
            <a:p>
              <a:pPr algn="ctr" defTabSz="6223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400" dirty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  <a:cs typeface="Arial" panose="020B0604020202020204" pitchFamily="34" charset="0"/>
                </a:rPr>
                <a:t>ЗАПРОС</a:t>
              </a:r>
            </a:p>
          </p:txBody>
        </p:sp>
        <p:sp>
          <p:nvSpPr>
            <p:cNvPr id="30" name="Шестиугольник 29"/>
            <p:cNvSpPr/>
            <p:nvPr/>
          </p:nvSpPr>
          <p:spPr>
            <a:xfrm>
              <a:off x="4000455" y="2085330"/>
              <a:ext cx="281290" cy="242436"/>
            </a:xfrm>
            <a:prstGeom prst="hexagon">
              <a:avLst>
                <a:gd name="adj" fmla="val 25000"/>
                <a:gd name="vf" fmla="val 115470"/>
              </a:avLst>
            </a:prstGeom>
            <a:ln w="3175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0" tIns="0" rIns="0" bIns="0"/>
            <a:lstStyle/>
            <a:p>
              <a:pPr algn="ctr"/>
              <a:r>
                <a:rPr lang="ru-RU" sz="1200" dirty="0">
                  <a:solidFill>
                    <a:schemeClr val="accent6">
                      <a:lumMod val="50000"/>
                    </a:schemeClr>
                  </a:solidFill>
                  <a:latin typeface="Arial Black" panose="020B0A04020102020204" pitchFamily="34" charset="0"/>
                </a:rPr>
                <a:t>1</a:t>
              </a:r>
            </a:p>
          </p:txBody>
        </p:sp>
        <p:sp>
          <p:nvSpPr>
            <p:cNvPr id="31" name="Шестиугольник 30"/>
            <p:cNvSpPr/>
            <p:nvPr/>
          </p:nvSpPr>
          <p:spPr>
            <a:xfrm>
              <a:off x="4418542" y="908720"/>
              <a:ext cx="2402509" cy="2071382"/>
            </a:xfrm>
            <a:prstGeom prst="hexagon">
              <a:avLst>
                <a:gd name="adj" fmla="val 25000"/>
                <a:gd name="vf" fmla="val 115470"/>
              </a:avLst>
            </a:prstGeom>
            <a:blipFill rotWithShape="1">
              <a:blip r:embed="rId5"/>
              <a:stretch>
                <a:fillRect/>
              </a:stretch>
            </a:blipFill>
            <a:ln w="3175">
              <a:solidFill>
                <a:srgbClr val="D2233C"/>
              </a:solidFill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</p:grpSp>
    </p:spTree>
    <p:extLst>
      <p:ext uri="{BB962C8B-B14F-4D97-AF65-F5344CB8AC3E}">
        <p14:creationId xmlns:p14="http://schemas.microsoft.com/office/powerpoint/2010/main" val="42225110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514635" y="260648"/>
            <a:ext cx="8856984" cy="554464"/>
          </a:xfrm>
        </p:spPr>
        <p:txBody>
          <a:bodyPr vert="horz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b="1" dirty="0"/>
              <a:t>ПРОФЕССИОНАЛЬНАЯ ПЕРЕПОДГОТОВКА</a:t>
            </a:r>
            <a:br>
              <a:rPr lang="ru-RU" b="1" dirty="0"/>
            </a:br>
            <a:r>
              <a:rPr lang="ru-RU" sz="1800" dirty="0"/>
              <a:t>ПО СПЕЦИАЛЬНОСТИ  «ХИМИЧЕСКАЯ ТЕХНОЛОГИЯ»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60512" y="982355"/>
            <a:ext cx="9145015" cy="57554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85000"/>
              </a:lnSpc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В связи с введением Федерального закона от 28.12.2013 № 412-ФЗ </a:t>
            </a:r>
            <a:r>
              <a:rPr lang="ru-RU" sz="1600" b="1" i="1" dirty="0">
                <a:solidFill>
                  <a:srgbClr val="D2233C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«Об  аккредитации в национальной системе аккредитаций</a:t>
            </a:r>
            <a:r>
              <a:rPr lang="ru-RU" sz="1400" b="1" i="1" dirty="0">
                <a:solidFill>
                  <a:srgbClr val="D2233C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»</a:t>
            </a:r>
            <a:r>
              <a:rPr lang="ru-RU" sz="1400" dirty="0">
                <a:solidFill>
                  <a:srgbClr val="C00000"/>
                </a:solidFill>
                <a:latin typeface="Arial Black" panose="020B0A04020102020204" pitchFamily="34" charset="0"/>
                <a:cs typeface="Arial" panose="020B0604020202020204" pitchFamily="34" charset="0"/>
              </a:rPr>
              <a:t> </a:t>
            </a:r>
            <a:r>
              <a:rPr lang="ru-RU" sz="1200" dirty="0">
                <a:latin typeface="Arial" panose="020B0604020202020204" pitchFamily="34" charset="0"/>
                <a:cs typeface="Arial" panose="020B0604020202020204" pitchFamily="34" charset="0"/>
              </a:rPr>
              <a:t>(в ред. Федерального закона от 23.06.2014 №160-ФЗ, с изм., внесенными Федеральным законом 02.03.2016 № 49-ФЗ)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560511" y="1556792"/>
            <a:ext cx="8854279" cy="98488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marL="285750" indent="-285750">
              <a:lnSpc>
                <a:spcPct val="80000"/>
              </a:lnSpc>
              <a:buClr>
                <a:srgbClr val="C00000"/>
              </a:buClr>
              <a:buFont typeface="Wingdings" panose="05000000000000000000" pitchFamily="2" charset="2"/>
              <a:buChar char="v"/>
            </a:pPr>
            <a:endParaRPr lang="ru-RU" sz="1600" dirty="0"/>
          </a:p>
          <a:p>
            <a:pPr>
              <a:lnSpc>
                <a:spcPct val="80000"/>
              </a:lnSpc>
              <a:buClr>
                <a:srgbClr val="C00000"/>
              </a:buClr>
            </a:pP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Когалымским политехническим  колледжем дополнительно </a:t>
            </a:r>
            <a:r>
              <a:rPr lang="ru-RU" sz="1600" b="1" i="1" dirty="0">
                <a:solidFill>
                  <a:srgbClr val="D2233C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получена лицензия на право  реализации программы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среднего профессионального образования «Переработка нефти и газа» </a:t>
            </a:r>
            <a:r>
              <a:rPr lang="ru-RU" sz="1600" b="1" i="1" dirty="0">
                <a:solidFill>
                  <a:srgbClr val="D2233C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для обучения группы из 32 работников. </a:t>
            </a:r>
            <a:r>
              <a:rPr lang="ru-RU" sz="1600" dirty="0">
                <a:latin typeface="Arial" panose="020B0604020202020204" pitchFamily="34" charset="0"/>
                <a:cs typeface="Arial" panose="020B0604020202020204" pitchFamily="34" charset="0"/>
              </a:rPr>
              <a:t>Срок получения среднего профессионального образования составит 3 года 10 месяцев</a:t>
            </a:r>
          </a:p>
        </p:txBody>
      </p:sp>
      <p:pic>
        <p:nvPicPr>
          <p:cNvPr id="16" name="Picture 4" descr="C:\Users\LEVINS~1\AppData\Local\Temp\Rar$DI11.72145\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2365553" cy="3257092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3" descr="C:\Users\LevinskayaTV\Documents\10 УЧИЛИЩЕ\Фото\Лаборанты\IMG_20150814_0957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80274" y="2743696"/>
            <a:ext cx="3491345" cy="2772295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C:\Users\LevinskayaTV\Documents\10 УЧИЛИЩЕ\Фото\Лаборанты\IMG_20150814_0954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0792" y="3212976"/>
            <a:ext cx="2486835" cy="3267900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6872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2"/>
          <p:cNvSpPr>
            <a:spLocks noGrp="1"/>
          </p:cNvSpPr>
          <p:nvPr>
            <p:ph type="title"/>
          </p:nvPr>
        </p:nvSpPr>
        <p:spPr>
          <a:xfrm>
            <a:off x="475432" y="295331"/>
            <a:ext cx="9175019" cy="540000"/>
          </a:xfrm>
        </p:spPr>
        <p:txBody>
          <a:bodyPr vert="horz" lIns="0" tIns="0" rIns="0" bIns="0" rtlCol="0" anchor="ctr">
            <a:normAutofit/>
          </a:bodyPr>
          <a:lstStyle/>
          <a:p>
            <a:pPr>
              <a:lnSpc>
                <a:spcPct val="80000"/>
              </a:lnSpc>
            </a:pPr>
            <a:r>
              <a:rPr lang="ru-RU" b="1" dirty="0">
                <a:latin typeface="+mn-lt"/>
                <a:cs typeface="Arial" panose="020B0604020202020204" pitchFamily="34" charset="0"/>
              </a:rPr>
              <a:t>ПРОИЗВОДСТВЕННАЯ ПРАКТИКА</a:t>
            </a:r>
            <a:br>
              <a:rPr lang="ru-RU" b="1" dirty="0">
                <a:latin typeface="+mn-lt"/>
                <a:cs typeface="Arial" panose="020B0604020202020204" pitchFamily="34" charset="0"/>
              </a:rPr>
            </a:br>
            <a:r>
              <a:rPr lang="ru-RU" sz="1800" dirty="0">
                <a:latin typeface="+mn-lt"/>
                <a:cs typeface="Arial" panose="020B0604020202020204" pitchFamily="34" charset="0"/>
              </a:rPr>
              <a:t>СТУДЕНТОВ КОЛЛЕДЖЕЙ</a:t>
            </a: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69504" y="924066"/>
            <a:ext cx="1920000" cy="144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7358" y="924066"/>
            <a:ext cx="1920000" cy="144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45056" y="924066"/>
            <a:ext cx="964131" cy="144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0" name="Прямоугольник 29"/>
          <p:cNvSpPr/>
          <p:nvPr/>
        </p:nvSpPr>
        <p:spPr>
          <a:xfrm>
            <a:off x="4237195" y="2546623"/>
            <a:ext cx="5270977" cy="123110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spcAft>
                <a:spcPts val="1200"/>
              </a:spcAft>
            </a:pPr>
            <a:r>
              <a:rPr lang="ru-RU" sz="1400" b="1" i="1" dirty="0">
                <a:solidFill>
                  <a:srgbClr val="D2233C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Ежегодно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 организовано прохождение практик для студентов колледжей в территориально-производственных предприятиях Общества.</a:t>
            </a:r>
          </a:p>
          <a:p>
            <a:pPr defTabSz="914400">
              <a:spcAft>
                <a:spcPts val="1200"/>
              </a:spcAft>
              <a:defRPr/>
            </a:pP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На период практики за студентами закрепляются наставники из числа </a:t>
            </a:r>
            <a:r>
              <a:rPr lang="ru-RU" sz="1400" b="1" i="1" dirty="0">
                <a:solidFill>
                  <a:srgbClr val="D2233C"/>
                </a:solidFill>
                <a:latin typeface="Bookman Old Style" panose="02050604050505020204" pitchFamily="18" charset="0"/>
                <a:cs typeface="Arial" panose="020B0604020202020204" pitchFamily="34" charset="0"/>
              </a:rPr>
              <a:t>высококвалифицированных рабочих</a:t>
            </a:r>
            <a:r>
              <a:rPr lang="ru-RU" sz="1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38950" y="924066"/>
            <a:ext cx="1927935" cy="144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3444" y="4581128"/>
            <a:ext cx="3135767" cy="1800000"/>
          </a:xfrm>
          <a:prstGeom prst="rect">
            <a:avLst/>
          </a:prstGeom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08740478"/>
              </p:ext>
            </p:extLst>
          </p:nvPr>
        </p:nvGraphicFramePr>
        <p:xfrm>
          <a:off x="4105153" y="3906881"/>
          <a:ext cx="5357963" cy="28352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140144" y="3930304"/>
            <a:ext cx="362830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 sz="1400" b="1" i="0" u="none" strike="noStrike" kern="1200" spc="0" baseline="0">
                <a:solidFill>
                  <a:prstClr val="black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r>
              <a:rPr lang="ru-RU" sz="1600" dirty="0"/>
              <a:t>ПРАКТИКАНТЫ – СТУДЕНТЫ СПО</a:t>
            </a:r>
          </a:p>
        </p:txBody>
      </p:sp>
      <p:grpSp>
        <p:nvGrpSpPr>
          <p:cNvPr id="5" name="Группа 4"/>
          <p:cNvGrpSpPr>
            <a:grpSpLocks noChangeAspect="1"/>
          </p:cNvGrpSpPr>
          <p:nvPr/>
        </p:nvGrpSpPr>
        <p:grpSpPr>
          <a:xfrm>
            <a:off x="247850" y="1412776"/>
            <a:ext cx="3183565" cy="3004820"/>
            <a:chOff x="372265" y="1570972"/>
            <a:chExt cx="4547955" cy="4292600"/>
          </a:xfrm>
        </p:grpSpPr>
        <p:sp>
          <p:nvSpPr>
            <p:cNvPr id="10" name="Полилиния 9"/>
            <p:cNvSpPr/>
            <p:nvPr/>
          </p:nvSpPr>
          <p:spPr>
            <a:xfrm>
              <a:off x="1325442" y="1570972"/>
              <a:ext cx="2641600" cy="2641600"/>
            </a:xfrm>
            <a:custGeom>
              <a:avLst/>
              <a:gdLst>
                <a:gd name="connsiteX0" fmla="*/ 0 w 2641600"/>
                <a:gd name="connsiteY0" fmla="*/ 1320800 h 2641600"/>
                <a:gd name="connsiteX1" fmla="*/ 1320800 w 2641600"/>
                <a:gd name="connsiteY1" fmla="*/ 0 h 2641600"/>
                <a:gd name="connsiteX2" fmla="*/ 2641600 w 2641600"/>
                <a:gd name="connsiteY2" fmla="*/ 1320800 h 2641600"/>
                <a:gd name="connsiteX3" fmla="*/ 1320800 w 2641600"/>
                <a:gd name="connsiteY3" fmla="*/ 2641600 h 2641600"/>
                <a:gd name="connsiteX4" fmla="*/ 0 w 2641600"/>
                <a:gd name="connsiteY4" fmla="*/ 1320800 h 264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1600" h="2641600">
                  <a:moveTo>
                    <a:pt x="0" y="1320800"/>
                  </a:moveTo>
                  <a:cubicBezTo>
                    <a:pt x="0" y="591342"/>
                    <a:pt x="591342" y="0"/>
                    <a:pt x="1320800" y="0"/>
                  </a:cubicBezTo>
                  <a:cubicBezTo>
                    <a:pt x="2050258" y="0"/>
                    <a:pt x="2641600" y="591342"/>
                    <a:pt x="2641600" y="1320800"/>
                  </a:cubicBezTo>
                  <a:cubicBezTo>
                    <a:pt x="2641600" y="2050258"/>
                    <a:pt x="2050258" y="2641600"/>
                    <a:pt x="1320800" y="2641600"/>
                  </a:cubicBezTo>
                  <a:cubicBezTo>
                    <a:pt x="591342" y="2641600"/>
                    <a:pt x="0" y="2050258"/>
                    <a:pt x="0" y="1320800"/>
                  </a:cubicBezTo>
                  <a:close/>
                </a:path>
              </a:pathLst>
            </a:custGeom>
            <a:solidFill>
              <a:schemeClr val="accent1">
                <a:lumMod val="40000"/>
                <a:lumOff val="60000"/>
                <a:alpha val="50000"/>
              </a:schemeClr>
            </a:solidFill>
            <a:ln w="6350">
              <a:solidFill>
                <a:schemeClr val="accent5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2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1" kern="1200" dirty="0">
                  <a:solidFill>
                    <a:schemeClr val="accent5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РУКОВОДИТЕЛЬ ПРАКТИКИ</a:t>
              </a:r>
            </a:p>
          </p:txBody>
        </p:sp>
        <p:sp>
          <p:nvSpPr>
            <p:cNvPr id="11" name="Полилиния 10"/>
            <p:cNvSpPr/>
            <p:nvPr/>
          </p:nvSpPr>
          <p:spPr>
            <a:xfrm>
              <a:off x="2278620" y="3221972"/>
              <a:ext cx="2641600" cy="2641600"/>
            </a:xfrm>
            <a:custGeom>
              <a:avLst/>
              <a:gdLst>
                <a:gd name="connsiteX0" fmla="*/ 0 w 2641600"/>
                <a:gd name="connsiteY0" fmla="*/ 1320800 h 2641600"/>
                <a:gd name="connsiteX1" fmla="*/ 1320800 w 2641600"/>
                <a:gd name="connsiteY1" fmla="*/ 0 h 2641600"/>
                <a:gd name="connsiteX2" fmla="*/ 2641600 w 2641600"/>
                <a:gd name="connsiteY2" fmla="*/ 1320800 h 2641600"/>
                <a:gd name="connsiteX3" fmla="*/ 1320800 w 2641600"/>
                <a:gd name="connsiteY3" fmla="*/ 2641600 h 2641600"/>
                <a:gd name="connsiteX4" fmla="*/ 0 w 2641600"/>
                <a:gd name="connsiteY4" fmla="*/ 1320800 h 264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1600" h="2641600">
                  <a:moveTo>
                    <a:pt x="0" y="1320800"/>
                  </a:moveTo>
                  <a:cubicBezTo>
                    <a:pt x="0" y="591342"/>
                    <a:pt x="591342" y="0"/>
                    <a:pt x="1320800" y="0"/>
                  </a:cubicBezTo>
                  <a:cubicBezTo>
                    <a:pt x="2050258" y="0"/>
                    <a:pt x="2641600" y="591342"/>
                    <a:pt x="2641600" y="1320800"/>
                  </a:cubicBezTo>
                  <a:cubicBezTo>
                    <a:pt x="2641600" y="2050258"/>
                    <a:pt x="2050258" y="2641600"/>
                    <a:pt x="1320800" y="2641600"/>
                  </a:cubicBezTo>
                  <a:cubicBezTo>
                    <a:pt x="591342" y="2641600"/>
                    <a:pt x="0" y="2050258"/>
                    <a:pt x="0" y="1320800"/>
                  </a:cubicBezTo>
                  <a:close/>
                </a:path>
              </a:pathLst>
            </a:custGeom>
            <a:solidFill>
              <a:schemeClr val="accent6">
                <a:lumMod val="60000"/>
                <a:lumOff val="40000"/>
                <a:alpha val="50000"/>
              </a:schemeClr>
            </a:solidFill>
            <a:ln w="6350">
              <a:solidFill>
                <a:schemeClr val="accent6">
                  <a:lumMod val="5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3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0" tIns="0" rIns="0" bIns="0" numCol="1" spcCol="1270" anchor="ctr" anchorCtr="0">
              <a:noAutofit/>
            </a:bodyPr>
            <a:lstStyle/>
            <a:p>
              <a:pPr lvl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b="0" kern="1200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        </a:t>
              </a:r>
              <a:r>
                <a:rPr lang="ru-RU" sz="1200" b="1" kern="1200" dirty="0">
                  <a:solidFill>
                    <a:schemeClr val="accent6">
                      <a:lumMod val="50000"/>
                    </a:schemeClr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НАСТАВНИК</a:t>
              </a:r>
            </a:p>
          </p:txBody>
        </p:sp>
        <p:sp>
          <p:nvSpPr>
            <p:cNvPr id="12" name="Полилиния 11"/>
            <p:cNvSpPr/>
            <p:nvPr/>
          </p:nvSpPr>
          <p:spPr>
            <a:xfrm>
              <a:off x="372265" y="3221972"/>
              <a:ext cx="2641600" cy="2641600"/>
            </a:xfrm>
            <a:custGeom>
              <a:avLst/>
              <a:gdLst>
                <a:gd name="connsiteX0" fmla="*/ 0 w 2641600"/>
                <a:gd name="connsiteY0" fmla="*/ 1320800 h 2641600"/>
                <a:gd name="connsiteX1" fmla="*/ 1320800 w 2641600"/>
                <a:gd name="connsiteY1" fmla="*/ 0 h 2641600"/>
                <a:gd name="connsiteX2" fmla="*/ 2641600 w 2641600"/>
                <a:gd name="connsiteY2" fmla="*/ 1320800 h 2641600"/>
                <a:gd name="connsiteX3" fmla="*/ 1320800 w 2641600"/>
                <a:gd name="connsiteY3" fmla="*/ 2641600 h 2641600"/>
                <a:gd name="connsiteX4" fmla="*/ 0 w 2641600"/>
                <a:gd name="connsiteY4" fmla="*/ 1320800 h 26416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41600" h="2641600">
                  <a:moveTo>
                    <a:pt x="0" y="1320800"/>
                  </a:moveTo>
                  <a:cubicBezTo>
                    <a:pt x="0" y="591342"/>
                    <a:pt x="591342" y="0"/>
                    <a:pt x="1320800" y="0"/>
                  </a:cubicBezTo>
                  <a:cubicBezTo>
                    <a:pt x="2050258" y="0"/>
                    <a:pt x="2641600" y="591342"/>
                    <a:pt x="2641600" y="1320800"/>
                  </a:cubicBezTo>
                  <a:cubicBezTo>
                    <a:pt x="2641600" y="2050258"/>
                    <a:pt x="2050258" y="2641600"/>
                    <a:pt x="1320800" y="2641600"/>
                  </a:cubicBezTo>
                  <a:cubicBezTo>
                    <a:pt x="591342" y="2641600"/>
                    <a:pt x="0" y="2050258"/>
                    <a:pt x="0" y="1320800"/>
                  </a:cubicBezTo>
                  <a:close/>
                </a:path>
              </a:pathLst>
            </a:custGeom>
            <a:solidFill>
              <a:srgbClr val="F2B1B1">
                <a:alpha val="50000"/>
              </a:srgbClr>
            </a:solidFill>
            <a:ln w="6350">
              <a:solidFill>
                <a:srgbClr val="D2233C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4">
                <a:alpha val="50000"/>
                <a:hueOff val="0"/>
                <a:satOff val="0"/>
                <a:lumOff val="0"/>
                <a:alphaOff val="0"/>
              </a:schemeClr>
            </a:effectRef>
            <a:fontRef idx="minor">
              <a:schemeClr val="tx1"/>
            </a:fontRef>
          </p:style>
          <p:txBody>
            <a:bodyPr spcFirstLastPara="0" vert="horz" wrap="square" lIns="252000" tIns="0" rIns="0" bIns="0" numCol="1" spcCol="1270" anchor="ctr" anchorCtr="0">
              <a:noAutofit/>
            </a:bodyPr>
            <a:lstStyle/>
            <a:p>
              <a:pPr lvl="0" defTabSz="12001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b="1" kern="1200" dirty="0">
                  <a:solidFill>
                    <a:srgbClr val="D2233C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СТУДЕНТ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65266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 vert="horz" lIns="0" tIns="0" rIns="0" bIns="0" rtlCol="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b="1" dirty="0"/>
              <a:t>ДООСНАЩЕНИЕ УЧЕБНО-МАТЕРИАЛЬНОЙ БАЗЫ</a:t>
            </a:r>
          </a:p>
        </p:txBody>
      </p:sp>
      <p:pic>
        <p:nvPicPr>
          <p:cNvPr id="5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778" y="1344586"/>
            <a:ext cx="2160000" cy="1440000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33149" y="2944650"/>
            <a:ext cx="2339998" cy="1440000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93518" y="2944650"/>
            <a:ext cx="2340002" cy="1440000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38215" y="4560799"/>
            <a:ext cx="2080001" cy="1440000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41600" y="4560799"/>
            <a:ext cx="2080001" cy="1440000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638236" y="1344586"/>
            <a:ext cx="2269092" cy="1440000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244986" y="4581288"/>
            <a:ext cx="2080000" cy="1440000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6920" y="1344586"/>
            <a:ext cx="2203373" cy="1440000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9885" y="1343078"/>
            <a:ext cx="2323635" cy="1440000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2778" y="2944650"/>
            <a:ext cx="2340001" cy="1440000"/>
          </a:xfrm>
          <a:prstGeom prst="rect">
            <a:avLst/>
          </a:prstGeom>
          <a:noFill/>
          <a:ln w="31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28416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Диаграмма 19"/>
          <p:cNvGraphicFramePr/>
          <p:nvPr>
            <p:extLst>
              <p:ext uri="{D42A27DB-BD31-4B8C-83A1-F6EECF244321}">
                <p14:modId xmlns:p14="http://schemas.microsoft.com/office/powerpoint/2010/main" val="766271716"/>
              </p:ext>
            </p:extLst>
          </p:nvPr>
        </p:nvGraphicFramePr>
        <p:xfrm>
          <a:off x="344488" y="2636912"/>
          <a:ext cx="9217023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488504" y="260648"/>
            <a:ext cx="9217023" cy="554464"/>
          </a:xfrm>
        </p:spPr>
        <p:txBody>
          <a:bodyPr lIns="0" tIns="0" rIns="0" bIns="0"/>
          <a:lstStyle/>
          <a:p>
            <a:pPr>
              <a:lnSpc>
                <a:spcPct val="90000"/>
              </a:lnSpc>
            </a:pPr>
            <a:r>
              <a:rPr lang="ru-RU" b="1" dirty="0">
                <a:latin typeface="Tahoma" panose="020B0604030504040204" pitchFamily="34" charset="0"/>
                <a:cs typeface="Tahoma" panose="020B0604030504040204" pitchFamily="34" charset="0"/>
              </a:rPr>
              <a:t>ПРОФЕССИОНАЛЬНАЯ ПОДГОТОВКА В 2017 ГОДУ</a:t>
            </a:r>
            <a:br>
              <a:rPr lang="ru-RU" b="1" dirty="0">
                <a:latin typeface="Tahoma" panose="020B0604030504040204" pitchFamily="34" charset="0"/>
                <a:cs typeface="Tahoma" panose="020B0604030504040204" pitchFamily="34" charset="0"/>
              </a:rPr>
            </a:br>
            <a:r>
              <a:rPr lang="ru-RU" sz="1800" dirty="0">
                <a:latin typeface="Tahoma" panose="020B0604030504040204" pitchFamily="34" charset="0"/>
                <a:cs typeface="Tahoma" panose="020B0604030504040204" pitchFamily="34" charset="0"/>
              </a:rPr>
              <a:t>В ПОЛИТЕХНИЧЕСКИХ КОЛЛЕДЖАХ ЛАНГЕПАСА, УРАЯ И КОГАЛЫМА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8504" y="980728"/>
            <a:ext cx="2160000" cy="144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92015" y="980728"/>
            <a:ext cx="2160000" cy="144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5526" y="980728"/>
            <a:ext cx="1895322" cy="144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34359" y="980728"/>
            <a:ext cx="2161351" cy="1440000"/>
          </a:xfrm>
          <a:prstGeom prst="rect">
            <a:avLst/>
          </a:prstGeom>
          <a:noFill/>
          <a:ln w="3175">
            <a:solidFill>
              <a:schemeClr val="bg1">
                <a:lumMod val="75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25050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сновной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785B76279261FC41A2604133188FC3F0" ma:contentTypeVersion="0" ma:contentTypeDescription="Создание документа." ma:contentTypeScope="" ma:versionID="9c1053dd38e484c300abd3ef06536723">
  <xsd:schema xmlns:xsd="http://www.w3.org/2001/XMLSchema" xmlns:p="http://schemas.microsoft.com/office/2006/metadata/properties" targetNamespace="http://schemas.microsoft.com/office/2006/metadata/properties" ma:root="true" ma:fieldsID="53974d1da0c14f073d2cc649cae9f3e6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содержимого" ma:readOnly="true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p:properties xmlns:p="http://schemas.microsoft.com/office/2006/metadata/properties" xmlns:xsi="http://www.w3.org/2001/XMLSchema-instance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0ECCAFCD-EA1E-494E-8C76-21598789EF9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customXml/itemProps2.xml><?xml version="1.0" encoding="utf-8"?>
<ds:datastoreItem xmlns:ds="http://schemas.openxmlformats.org/officeDocument/2006/customXml" ds:itemID="{B2063B09-1F65-40A3-8D94-E2E4E49F2BCC}">
  <ds:schemaRefs>
    <ds:schemaRef ds:uri="http://www.w3.org/XML/1998/namespace"/>
    <ds:schemaRef ds:uri="http://schemas.microsoft.com/office/2006/metadata/properties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16B774BD-792A-4179-BA51-77248E5CF5E7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26314</TotalTime>
  <Words>277</Words>
  <Application>Microsoft Office PowerPoint</Application>
  <PresentationFormat>Лист A4 (210x297 мм)</PresentationFormat>
  <Paragraphs>64</Paragraphs>
  <Slides>10</Slides>
  <Notes>10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СОТРУДНИЧЕСТВО  ООО «ЛУКОЙЛ-ЗАПАДНАЯ СИБИРЬ»  С ОБРАЗОВАТЕЛЬНЫМИ ОРГАНИЗАЦИЯМИ СРЕДНЕГО ПРОФЕССИОНАЛЬНОГО ОБРАЗОВАНИЯ</vt:lpstr>
      <vt:lpstr>БЮДЖЕТНЫЕ УЧРЕЖДЕНИЯ СРЕДНЕГО ПРОФЕССИОНАЛЬНОГО ОБРАЗОВАНИЯ</vt:lpstr>
      <vt:lpstr>ОСНОВНЫЕ НАПРАВЛЕНИЯ СОТРУДНИЧЕСТВА С БЮДЖЕТНЫМИ УЧРЕЖДЕНИЯМИ СРЕДНЕГО ПРОФЕССИОНАЛЬНОГО ОБРАЗОВАНИЯ</vt:lpstr>
      <vt:lpstr>ПРОФОРИЕНТАЦИОННЫЕ МЕРОПРИЯТИЯ ПО ПРИВЕЛЕЧЕНИЮ ВЫПУСКНИКОВ КОЛЛЕДЖЕЙ</vt:lpstr>
      <vt:lpstr>ПОДГОТОВКА КВАЛИФИЦИРОВАННЫХ КАДРОВ ПО РАБОЧИМ ПРОФЕССИЯМ</vt:lpstr>
      <vt:lpstr>ПРОФЕССИОНАЛЬНАЯ ПЕРЕПОДГОТОВКА ПО СПЕЦИАЛЬНОСТИ  «ХИМИЧЕСКАЯ ТЕХНОЛОГИЯ»</vt:lpstr>
      <vt:lpstr>ПРОИЗВОДСТВЕННАЯ ПРАКТИКА СТУДЕНТОВ КОЛЛЕДЖЕЙ</vt:lpstr>
      <vt:lpstr>ДООСНАЩЕНИЕ УЧЕБНО-МАТЕРИАЛЬНОЙ БАЗЫ</vt:lpstr>
      <vt:lpstr>ПРОФЕССИОНАЛЬНАЯ ПОДГОТОВКА В 2017 ГОДУ В ПОЛИТЕХНИЧЕСКИХ КОЛЛЕДЖАХ ЛАНГЕПАСА, УРАЯ И КОГАЛЫМА</vt:lpstr>
      <vt:lpstr>Презентация PowerPoint</vt:lpstr>
    </vt:vector>
  </TitlesOfParts>
  <Company>LUKOIL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Company</dc:creator>
  <cp:lastModifiedBy>Презентация</cp:lastModifiedBy>
  <cp:revision>436</cp:revision>
  <cp:lastPrinted>2018-05-28T04:13:30Z</cp:lastPrinted>
  <dcterms:created xsi:type="dcterms:W3CDTF">2015-12-02T14:34:23Z</dcterms:created>
  <dcterms:modified xsi:type="dcterms:W3CDTF">2018-05-29T09:03:59Z</dcterms:modified>
</cp:coreProperties>
</file>